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5" r:id="rId1"/>
    <p:sldMasterId id="2147484153" r:id="rId2"/>
  </p:sldMasterIdLst>
  <p:notesMasterIdLst>
    <p:notesMasterId r:id="rId31"/>
  </p:notesMasterIdLst>
  <p:sldIdLst>
    <p:sldId id="806" r:id="rId3"/>
    <p:sldId id="883" r:id="rId4"/>
    <p:sldId id="1015" r:id="rId5"/>
    <p:sldId id="1016" r:id="rId6"/>
    <p:sldId id="999" r:id="rId7"/>
    <p:sldId id="991" r:id="rId8"/>
    <p:sldId id="992" r:id="rId9"/>
    <p:sldId id="993" r:id="rId10"/>
    <p:sldId id="994" r:id="rId11"/>
    <p:sldId id="995" r:id="rId12"/>
    <p:sldId id="996" r:id="rId13"/>
    <p:sldId id="997" r:id="rId14"/>
    <p:sldId id="998" r:id="rId15"/>
    <p:sldId id="978" r:id="rId16"/>
    <p:sldId id="1008" r:id="rId17"/>
    <p:sldId id="1001" r:id="rId18"/>
    <p:sldId id="1014" r:id="rId19"/>
    <p:sldId id="1013" r:id="rId20"/>
    <p:sldId id="1011" r:id="rId21"/>
    <p:sldId id="1012" r:id="rId22"/>
    <p:sldId id="1009" r:id="rId23"/>
    <p:sldId id="980" r:id="rId24"/>
    <p:sldId id="1000" r:id="rId25"/>
    <p:sldId id="1005" r:id="rId26"/>
    <p:sldId id="1007" r:id="rId27"/>
    <p:sldId id="451" r:id="rId28"/>
    <p:sldId id="291" r:id="rId29"/>
    <p:sldId id="1017" r:id="rId30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629" autoAdjust="0"/>
    <p:restoredTop sz="94508" autoAdjust="0"/>
  </p:normalViewPr>
  <p:slideViewPr>
    <p:cSldViewPr>
      <p:cViewPr varScale="1">
        <p:scale>
          <a:sx n="78" d="100"/>
          <a:sy n="78" d="100"/>
        </p:scale>
        <p:origin x="965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55.81395" units="1/cm"/>
          <inkml:channelProperty channel="Y" name="resolution" value="55.6701" units="1/cm"/>
          <inkml:channelProperty channel="T" name="resolution" value="1" units="1/dev"/>
        </inkml:channelProperties>
      </inkml:inkSource>
      <inkml:timestamp xml:id="ts0" timeString="2023-11-15T17:25:02.405"/>
    </inkml:context>
    <inkml:brush xml:id="br0">
      <inkml:brushProperty name="width" value="0.33333" units="cm"/>
      <inkml:brushProperty name="height" value="0.66667" units="cm"/>
      <inkml:brushProperty name="color" value="#F2F2F2"/>
      <inkml:brushProperty name="tip" value="rectangle"/>
      <inkml:brushProperty name="rasterOp" value="maskPen"/>
      <inkml:brushProperty name="fitToCurve" value="1"/>
    </inkml:brush>
  </inkml:definitions>
  <inkml:trace contextRef="#ctx0" brushRef="#br0">0 135 0,'0'-27'16,"27"27"-1,1 0 1,-1 0-16,0-28 15,1 28-15,-1 0 16,55-27-16,-55 27 16,28 0-16,-1 0 15,28 0-15,0 0 16,0 0-16,27 0 16,-54 0-16,54 0 15,1 0-15,-28 0 16,-1 0-16,1 0 15,55 27-15,-82-27 16,-1 0-16,28 0 16,27 0-16,-54 0 15,27 0-15,-27 0 16,-1 0-16,28 0 16,0 0-16,-55 0 15,55 0 1,-27 0-16,-28 0 15,28 0-15,-28 0 16,28 0-16,-1 0 16,1 0-16,27 0 15,0 0-15,-27 0 16,54 0-16,-27 0 16,-28 0-16,28 0 15,0 0-15,-27 0 16,27 0-16,0 0 15,0 0-15,0 0 16,-28 0-16,-26 0 16,26 0-16,1 0 15,-1 0 1,-26 0 0,-1 0-16,0 0 15,1 0 1,-1 0-16,0 0 125,28 28-125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66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0"/>
            <a:ext cx="2946275" cy="4966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812D46-31D5-43D3-8CAB-B6459B7E7EE0}" type="datetimeFigureOut">
              <a:rPr lang="ru-RU" smtClean="0"/>
              <a:pPr/>
              <a:t>23.11.2023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383" y="4715831"/>
            <a:ext cx="5436909" cy="4466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272"/>
            <a:ext cx="2946275" cy="4966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2"/>
            <a:ext cx="2946275" cy="4966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0F7348-F429-4950-86B5-C6DD80A792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7472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4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1415" tIns="45696" rIns="91415" bIns="45696" anchor="t" anchorCtr="0">
            <a:noAutofit/>
          </a:bodyPr>
          <a:lstStyle/>
          <a:p>
            <a:endParaRPr/>
          </a:p>
        </p:txBody>
      </p:sp>
      <p:sp>
        <p:nvSpPr>
          <p:cNvPr id="157" name="Google Shape;15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87787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F7348-F429-4950-86B5-C6DD80A79253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64578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F7348-F429-4950-86B5-C6DD80A79253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4814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F7348-F429-4950-86B5-C6DD80A79253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3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107" y="1371600"/>
            <a:ext cx="6859786" cy="3505200"/>
          </a:xfrm>
        </p:spPr>
        <p:txBody>
          <a:bodyPr rtlCol="0">
            <a:noAutofit/>
          </a:bodyPr>
          <a:lstStyle>
            <a:lvl1pPr>
              <a:defRPr sz="72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107" y="4953000"/>
            <a:ext cx="6173808" cy="10668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8785BE-30D6-45E9-9828-9A90A2D6DF6D}" type="datetime1">
              <a:rPr lang="en-US" smtClean="0"/>
              <a:pPr/>
              <a:t>11/23/2023</a:t>
            </a:fld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865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8785BE-30D6-45E9-9828-9A90A2D6DF6D}" type="datetime1">
              <a:rPr lang="en-US" smtClean="0"/>
              <a:pPr/>
              <a:t>11/23/2023</a:t>
            </a:fld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2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 hasCustomPrompt="1"/>
          </p:nvPr>
        </p:nvSpPr>
        <p:spPr>
          <a:xfrm>
            <a:off x="7315914" y="533400"/>
            <a:ext cx="1028968" cy="5592764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ru-RU" dirty="0" smtClean="0"/>
              <a:t>Стиль образца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2106" y="533400"/>
            <a:ext cx="6059479" cy="5592764"/>
          </a:xfrm>
        </p:spPr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8785BE-30D6-45E9-9828-9A90A2D6DF6D}" type="datetime1">
              <a:rPr lang="en-US" smtClean="0"/>
              <a:pPr/>
              <a:t>11/23/2023</a:t>
            </a:fld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1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107" y="1371600"/>
            <a:ext cx="6859786" cy="3505200"/>
          </a:xfrm>
        </p:spPr>
        <p:txBody>
          <a:bodyPr rtlCol="0">
            <a:noAutofit/>
          </a:bodyPr>
          <a:lstStyle>
            <a:lvl1pPr>
              <a:defRPr sz="72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107" y="4953000"/>
            <a:ext cx="6173808" cy="10668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8785BE-30D6-45E9-9828-9A90A2D6DF6D}" type="datetime1">
              <a:rPr lang="en-US" smtClean="0">
                <a:solidFill>
                  <a:prstClr val="black"/>
                </a:solidFill>
              </a:rPr>
              <a:pPr/>
              <a:t>11/23/2023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A84A37A-AFC2-4A01-80A1-FC20F2C0D5B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64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8785BE-30D6-45E9-9828-9A90A2D6DF6D}" type="datetime1">
              <a:rPr lang="en-US" smtClean="0">
                <a:solidFill>
                  <a:prstClr val="black"/>
                </a:solidFill>
              </a:rPr>
              <a:pPr/>
              <a:t>11/23/2023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A84A37A-AFC2-4A01-80A1-FC20F2C0D5B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047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142108" y="2514601"/>
            <a:ext cx="6859786" cy="2819400"/>
          </a:xfrm>
        </p:spPr>
        <p:txBody>
          <a:bodyPr rtlCol="0" anchor="b">
            <a:noAutofit/>
          </a:bodyPr>
          <a:lstStyle>
            <a:lvl1pPr algn="l" rtl="0">
              <a:defRPr sz="6600" b="0" i="0" cap="none" baseline="0"/>
            </a:lvl1pPr>
          </a:lstStyle>
          <a:p>
            <a:pPr rtl="0"/>
            <a:r>
              <a:rPr lang="ru-RU" dirty="0" smtClean="0"/>
              <a:t>Стиль образца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107" y="990600"/>
            <a:ext cx="6173808" cy="1143000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F7F47CF-67C9-420C-80A5-E2069FF0C2DF}" type="datetimeFigureOut">
              <a:rPr lang="en-US" smtClean="0">
                <a:solidFill>
                  <a:prstClr val="black"/>
                </a:solidFill>
              </a:rPr>
              <a:pPr/>
              <a:t>11/23/2023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6D22F896-40B5-4ADD-8801-0D06FADFA09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134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108" y="533400"/>
            <a:ext cx="7202776" cy="1143000"/>
          </a:xfrm>
        </p:spPr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2108" y="1828800"/>
            <a:ext cx="3484771" cy="4191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57824" y="1828800"/>
            <a:ext cx="3487059" cy="4191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8785BE-30D6-45E9-9828-9A90A2D6DF6D}" type="datetime1">
              <a:rPr lang="en-US" smtClean="0">
                <a:solidFill>
                  <a:prstClr val="black"/>
                </a:solidFill>
              </a:rPr>
              <a:pPr/>
              <a:t>11/23/2023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A84A37A-AFC2-4A01-80A1-FC20F2C0D5B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919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108" y="533400"/>
            <a:ext cx="7202776" cy="1143000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42108" y="1828800"/>
            <a:ext cx="3484771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42108" y="2667000"/>
            <a:ext cx="3484771" cy="33528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 baseline="0"/>
            </a:lvl6pPr>
            <a:lvl7pPr>
              <a:defRPr sz="1400" baseline="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60112" y="1828800"/>
            <a:ext cx="3484771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860112" y="2667000"/>
            <a:ext cx="3484771" cy="33528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8785BE-30D6-45E9-9828-9A90A2D6DF6D}" type="datetime1">
              <a:rPr lang="en-US" smtClean="0">
                <a:solidFill>
                  <a:prstClr val="black"/>
                </a:solidFill>
              </a:rPr>
              <a:pPr/>
              <a:t>11/23/2023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A84A37A-AFC2-4A01-80A1-FC20F2C0D5B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60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dirty="0" smtClean="0"/>
              <a:t>Стиль образца заголовка</a:t>
            </a:r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8785BE-30D6-45E9-9828-9A90A2D6DF6D}" type="datetime1">
              <a:rPr lang="en-US" smtClean="0">
                <a:solidFill>
                  <a:prstClr val="black"/>
                </a:solidFill>
              </a:rPr>
              <a:pPr/>
              <a:t>11/23/2023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A84A37A-AFC2-4A01-80A1-FC20F2C0D5B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18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8785BE-30D6-45E9-9828-9A90A2D6DF6D}" type="datetime1">
              <a:rPr lang="en-US" smtClean="0">
                <a:solidFill>
                  <a:prstClr val="black"/>
                </a:solidFill>
              </a:rPr>
              <a:pPr/>
              <a:t>11/23/2023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A84A37A-AFC2-4A01-80A1-FC20F2C0D5B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7624" y="2590800"/>
            <a:ext cx="2458089" cy="1924050"/>
          </a:xfrm>
        </p:spPr>
        <p:txBody>
          <a:bodyPr rtlCol="0" anchor="b">
            <a:normAutofit/>
          </a:bodyPr>
          <a:lstStyle>
            <a:lvl1pPr algn="l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Замещающий текст 2"/>
          <p:cNvSpPr>
            <a:spLocks noGrp="1"/>
          </p:cNvSpPr>
          <p:nvPr>
            <p:ph type="body" sz="half" idx="2"/>
          </p:nvPr>
        </p:nvSpPr>
        <p:spPr>
          <a:xfrm>
            <a:off x="627624" y="4648200"/>
            <a:ext cx="2458089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Объект 3"/>
          <p:cNvSpPr>
            <a:spLocks noGrp="1"/>
          </p:cNvSpPr>
          <p:nvPr>
            <p:ph idx="1"/>
          </p:nvPr>
        </p:nvSpPr>
        <p:spPr>
          <a:xfrm>
            <a:off x="3886021" y="838200"/>
            <a:ext cx="4630357" cy="51816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8785BE-30D6-45E9-9828-9A90A2D6DF6D}" type="datetime1">
              <a:rPr lang="en-US" smtClean="0">
                <a:solidFill>
                  <a:prstClr val="black"/>
                </a:solidFill>
              </a:rPr>
              <a:pPr/>
              <a:t>11/23/2023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A84A37A-AFC2-4A01-80A1-FC20F2C0D5B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86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8785BE-30D6-45E9-9828-9A90A2D6DF6D}" type="datetime1">
              <a:rPr lang="en-US" smtClean="0"/>
              <a:pPr/>
              <a:t>11/23/2023</a:t>
            </a:fld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45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7624" y="2590800"/>
            <a:ext cx="2458089" cy="1924050"/>
          </a:xfrm>
        </p:spPr>
        <p:txBody>
          <a:bodyPr rtlCol="0" anchor="b">
            <a:normAutofit/>
          </a:bodyPr>
          <a:lstStyle>
            <a:lvl1pPr algn="l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Замещающий текст 2"/>
          <p:cNvSpPr>
            <a:spLocks noGrp="1"/>
          </p:cNvSpPr>
          <p:nvPr>
            <p:ph type="body" sz="half" idx="2"/>
          </p:nvPr>
        </p:nvSpPr>
        <p:spPr>
          <a:xfrm>
            <a:off x="627624" y="4648200"/>
            <a:ext cx="2458089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Рисунок 3"/>
          <p:cNvSpPr>
            <a:spLocks noGrp="1"/>
          </p:cNvSpPr>
          <p:nvPr>
            <p:ph type="pic" idx="1"/>
          </p:nvPr>
        </p:nvSpPr>
        <p:spPr>
          <a:xfrm>
            <a:off x="4114681" y="836610"/>
            <a:ext cx="4401697" cy="5183190"/>
          </a:xfrm>
          <a:solidFill>
            <a:schemeClr val="bg2"/>
          </a:solidFill>
        </p:spPr>
        <p:txBody>
          <a:bodyPr tIns="9144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pic>
        <p:nvPicPr>
          <p:cNvPr id="9" name="Рисунок 4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8857" y="458788"/>
            <a:ext cx="4970963" cy="5938837"/>
          </a:xfrm>
          <a:prstGeom prst="rect">
            <a:avLst/>
          </a:prstGeom>
          <a:noFill/>
          <a:ln>
            <a:noFill/>
          </a:ln>
          <a:effectLst>
            <a:outerShdw blurRad="292100" algn="ctr" rotWithShape="0">
              <a:prstClr val="black">
                <a:alpha val="36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9008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8785BE-30D6-45E9-9828-9A90A2D6DF6D}" type="datetime1">
              <a:rPr lang="en-US" smtClean="0">
                <a:solidFill>
                  <a:prstClr val="black"/>
                </a:solidFill>
              </a:rPr>
              <a:pPr/>
              <a:t>11/23/2023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A84A37A-AFC2-4A01-80A1-FC20F2C0D5B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61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 hasCustomPrompt="1"/>
          </p:nvPr>
        </p:nvSpPr>
        <p:spPr>
          <a:xfrm>
            <a:off x="7315914" y="533400"/>
            <a:ext cx="1028968" cy="5592764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ru-RU" dirty="0" smtClean="0"/>
              <a:t>Стиль образца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2106" y="533400"/>
            <a:ext cx="6059479" cy="5592764"/>
          </a:xfrm>
        </p:spPr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8785BE-30D6-45E9-9828-9A90A2D6DF6D}" type="datetime1">
              <a:rPr lang="en-US" smtClean="0">
                <a:solidFill>
                  <a:prstClr val="black"/>
                </a:solidFill>
              </a:rPr>
              <a:pPr/>
              <a:t>11/23/2023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A84A37A-AFC2-4A01-80A1-FC20F2C0D5B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068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142108" y="2514601"/>
            <a:ext cx="6859786" cy="2819400"/>
          </a:xfrm>
        </p:spPr>
        <p:txBody>
          <a:bodyPr rtlCol="0" anchor="b">
            <a:noAutofit/>
          </a:bodyPr>
          <a:lstStyle>
            <a:lvl1pPr algn="l" rtl="0">
              <a:defRPr sz="6600" b="0" i="0" cap="none" baseline="0"/>
            </a:lvl1pPr>
          </a:lstStyle>
          <a:p>
            <a:pPr rtl="0"/>
            <a:r>
              <a:rPr lang="ru-RU" dirty="0" smtClean="0"/>
              <a:t>Стиль образца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107" y="990600"/>
            <a:ext cx="6173808" cy="1143000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F7F47CF-67C9-420C-80A5-E2069FF0C2DF}" type="datetimeFigureOut">
              <a:rPr lang="en-US" smtClean="0"/>
              <a:pPr/>
              <a:t>11/23/2023</a:t>
            </a:fld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994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108" y="533400"/>
            <a:ext cx="7202776" cy="1143000"/>
          </a:xfrm>
        </p:spPr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2108" y="1828800"/>
            <a:ext cx="3484771" cy="4191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57824" y="1828800"/>
            <a:ext cx="3487059" cy="4191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5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8785BE-30D6-45E9-9828-9A90A2D6DF6D}" type="datetime1">
              <a:rPr lang="en-US" smtClean="0"/>
              <a:pPr/>
              <a:t>11/23/2023</a:t>
            </a:fld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97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108" y="533400"/>
            <a:ext cx="7202776" cy="1143000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42108" y="1828800"/>
            <a:ext cx="3484771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42108" y="2667000"/>
            <a:ext cx="3484771" cy="33528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 baseline="0"/>
            </a:lvl6pPr>
            <a:lvl7pPr>
              <a:defRPr sz="1400" baseline="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60112" y="1828800"/>
            <a:ext cx="3484771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860112" y="2667000"/>
            <a:ext cx="3484771" cy="33528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7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8785BE-30D6-45E9-9828-9A90A2D6DF6D}" type="datetime1">
              <a:rPr lang="en-US" smtClean="0"/>
              <a:pPr/>
              <a:t>11/23/2023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23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dirty="0" smtClean="0"/>
              <a:t>Стиль образца заголовка</a:t>
            </a:r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8785BE-30D6-45E9-9828-9A90A2D6DF6D}" type="datetime1">
              <a:rPr lang="en-US" smtClean="0"/>
              <a:pPr/>
              <a:t>11/23/2023</a:t>
            </a:fld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701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8785BE-30D6-45E9-9828-9A90A2D6DF6D}" type="datetime1">
              <a:rPr lang="en-US" smtClean="0"/>
              <a:pPr/>
              <a:t>11/23/2023</a:t>
            </a:fld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01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7624" y="2590800"/>
            <a:ext cx="2458089" cy="1924050"/>
          </a:xfrm>
        </p:spPr>
        <p:txBody>
          <a:bodyPr rtlCol="0" anchor="b">
            <a:normAutofit/>
          </a:bodyPr>
          <a:lstStyle>
            <a:lvl1pPr algn="l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Замещающий текст 2"/>
          <p:cNvSpPr>
            <a:spLocks noGrp="1"/>
          </p:cNvSpPr>
          <p:nvPr>
            <p:ph type="body" sz="half" idx="2"/>
          </p:nvPr>
        </p:nvSpPr>
        <p:spPr>
          <a:xfrm>
            <a:off x="627624" y="4648200"/>
            <a:ext cx="2458089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Объект 3"/>
          <p:cNvSpPr>
            <a:spLocks noGrp="1"/>
          </p:cNvSpPr>
          <p:nvPr>
            <p:ph idx="1"/>
          </p:nvPr>
        </p:nvSpPr>
        <p:spPr>
          <a:xfrm>
            <a:off x="3886021" y="838200"/>
            <a:ext cx="4630357" cy="51816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8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8785BE-30D6-45E9-9828-9A90A2D6DF6D}" type="datetime1">
              <a:rPr lang="en-US" smtClean="0"/>
              <a:pPr/>
              <a:t>11/23/2023</a:t>
            </a:fld>
            <a:endParaRPr lang="en-US" dirty="0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28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7624" y="2590800"/>
            <a:ext cx="2458089" cy="1924050"/>
          </a:xfrm>
        </p:spPr>
        <p:txBody>
          <a:bodyPr rtlCol="0" anchor="b">
            <a:normAutofit/>
          </a:bodyPr>
          <a:lstStyle>
            <a:lvl1pPr algn="l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Замещающий текст 2"/>
          <p:cNvSpPr>
            <a:spLocks noGrp="1"/>
          </p:cNvSpPr>
          <p:nvPr>
            <p:ph type="body" sz="half" idx="2"/>
          </p:nvPr>
        </p:nvSpPr>
        <p:spPr>
          <a:xfrm>
            <a:off x="627624" y="4648200"/>
            <a:ext cx="2458089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Рисунок 3"/>
          <p:cNvSpPr>
            <a:spLocks noGrp="1"/>
          </p:cNvSpPr>
          <p:nvPr>
            <p:ph type="pic" idx="1"/>
          </p:nvPr>
        </p:nvSpPr>
        <p:spPr>
          <a:xfrm>
            <a:off x="4114681" y="836610"/>
            <a:ext cx="4401697" cy="5183190"/>
          </a:xfrm>
          <a:solidFill>
            <a:schemeClr val="bg2"/>
          </a:solidFill>
        </p:spPr>
        <p:txBody>
          <a:bodyPr tIns="9144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pic>
        <p:nvPicPr>
          <p:cNvPr id="9" name="Рисунок 4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8857" y="458788"/>
            <a:ext cx="4970963" cy="5938837"/>
          </a:xfrm>
          <a:prstGeom prst="rect">
            <a:avLst/>
          </a:prstGeom>
          <a:noFill/>
          <a:ln>
            <a:noFill/>
          </a:ln>
          <a:effectLst>
            <a:outerShdw blurRad="292100" algn="ctr" rotWithShape="0">
              <a:prstClr val="black">
                <a:alpha val="36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469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108" y="533400"/>
            <a:ext cx="7202776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dirty="0" smtClean="0"/>
              <a:t>Стиль образца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42108" y="1828800"/>
            <a:ext cx="7202776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</a:p>
          <a:p>
            <a:pPr lvl="5" rtl="0"/>
            <a:r>
              <a:rPr lang="ru-RU" dirty="0" smtClean="0"/>
              <a:t>Шестой уровень</a:t>
            </a:r>
          </a:p>
          <a:p>
            <a:pPr lvl="6" rtl="0"/>
            <a:r>
              <a:rPr lang="ru-RU" dirty="0" smtClean="0"/>
              <a:t>Седьмой уровень</a:t>
            </a:r>
          </a:p>
          <a:p>
            <a:pPr lvl="7" rtl="0"/>
            <a:r>
              <a:rPr lang="ru-RU" dirty="0" smtClean="0"/>
              <a:t>Восьмой уровень</a:t>
            </a:r>
          </a:p>
          <a:p>
            <a:pPr lvl="8" rtl="0"/>
            <a:r>
              <a:rPr lang="ru-RU" dirty="0" smtClean="0"/>
              <a:t>Девятый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1138759" y="6172201"/>
            <a:ext cx="5148187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2"/>
          </p:nvPr>
        </p:nvSpPr>
        <p:spPr>
          <a:xfrm>
            <a:off x="6458441" y="6172201"/>
            <a:ext cx="990302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E48785BE-30D6-45E9-9828-9A90A2D6DF6D}" type="datetime1">
              <a:rPr lang="en-US" smtClean="0"/>
              <a:pPr/>
              <a:t>11/23/2023</a:t>
            </a:fld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01739" y="6172201"/>
            <a:ext cx="743144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050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6" r:id="rId1"/>
    <p:sldLayoutId id="2147484047" r:id="rId2"/>
    <p:sldLayoutId id="2147484048" r:id="rId3"/>
    <p:sldLayoutId id="2147484049" r:id="rId4"/>
    <p:sldLayoutId id="2147484050" r:id="rId5"/>
    <p:sldLayoutId id="2147484051" r:id="rId6"/>
    <p:sldLayoutId id="2147484052" r:id="rId7"/>
    <p:sldLayoutId id="2147484053" r:id="rId8"/>
    <p:sldLayoutId id="2147484054" r:id="rId9"/>
    <p:sldLayoutId id="2147484055" r:id="rId10"/>
    <p:sldLayoutId id="2147484056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3838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41363" indent="-17145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66788" indent="-17303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08088" indent="-17303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444752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82496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157984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108" y="533400"/>
            <a:ext cx="7202776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dirty="0" smtClean="0"/>
              <a:t>Стиль образца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42108" y="1828800"/>
            <a:ext cx="7202776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</a:p>
          <a:p>
            <a:pPr lvl="5" rtl="0"/>
            <a:r>
              <a:rPr lang="ru-RU" dirty="0" smtClean="0"/>
              <a:t>Шестой уровень</a:t>
            </a:r>
          </a:p>
          <a:p>
            <a:pPr lvl="6" rtl="0"/>
            <a:r>
              <a:rPr lang="ru-RU" dirty="0" smtClean="0"/>
              <a:t>Седьмой уровень</a:t>
            </a:r>
          </a:p>
          <a:p>
            <a:pPr lvl="7" rtl="0"/>
            <a:r>
              <a:rPr lang="ru-RU" dirty="0" smtClean="0"/>
              <a:t>Восьмой уровень</a:t>
            </a:r>
          </a:p>
          <a:p>
            <a:pPr lvl="8" rtl="0"/>
            <a:r>
              <a:rPr lang="ru-RU" dirty="0" smtClean="0"/>
              <a:t>Девятый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1138759" y="6172201"/>
            <a:ext cx="5148187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Дата 4"/>
          <p:cNvSpPr>
            <a:spLocks noGrp="1"/>
          </p:cNvSpPr>
          <p:nvPr>
            <p:ph type="dt" sz="half" idx="2"/>
          </p:nvPr>
        </p:nvSpPr>
        <p:spPr>
          <a:xfrm>
            <a:off x="6458441" y="6172201"/>
            <a:ext cx="990302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E48785BE-30D6-45E9-9828-9A90A2D6DF6D}" type="datetime1">
              <a:rPr lang="en-US" smtClean="0">
                <a:solidFill>
                  <a:prstClr val="black"/>
                </a:solidFill>
              </a:rPr>
              <a:pPr/>
              <a:t>11/23/2023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01739" y="6172201"/>
            <a:ext cx="743144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FA84A37A-AFC2-4A01-80A1-FC20F2C0D5B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159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4" r:id="rId1"/>
    <p:sldLayoutId id="2147484155" r:id="rId2"/>
    <p:sldLayoutId id="2147484156" r:id="rId3"/>
    <p:sldLayoutId id="2147484157" r:id="rId4"/>
    <p:sldLayoutId id="2147484158" r:id="rId5"/>
    <p:sldLayoutId id="2147484159" r:id="rId6"/>
    <p:sldLayoutId id="2147484160" r:id="rId7"/>
    <p:sldLayoutId id="2147484161" r:id="rId8"/>
    <p:sldLayoutId id="2147484162" r:id="rId9"/>
    <p:sldLayoutId id="2147484163" r:id="rId10"/>
    <p:sldLayoutId id="214748416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3838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41363" indent="-17145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66788" indent="-17303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08088" indent="-17303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444752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82496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157984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emf"/><Relationship Id="rId5" Type="http://schemas.openxmlformats.org/officeDocument/2006/relationships/customXml" Target="../ink/ink1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696" y="3501008"/>
            <a:ext cx="5281304" cy="33569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0" y="147990"/>
            <a:ext cx="9144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prstClr val="black"/>
                </a:solidFill>
                <a:latin typeface="Corbel" panose="020B0503020204020204" pitchFamily="34" charset="0"/>
              </a:rPr>
              <a:t>Информационный проект</a:t>
            </a:r>
            <a:r>
              <a:rPr lang="ru-RU" sz="2200" b="1" dirty="0" smtClean="0">
                <a:solidFill>
                  <a:srgbClr val="444FDC">
                    <a:lumMod val="75000"/>
                  </a:srgbClr>
                </a:solidFill>
                <a:latin typeface="Corbel" panose="020B0503020204020204" pitchFamily="34" charset="0"/>
              </a:rPr>
              <a:t>:</a:t>
            </a:r>
            <a:r>
              <a:rPr lang="ru-RU" sz="2200" b="1" dirty="0" smtClean="0">
                <a:solidFill>
                  <a:srgbClr val="FF0000"/>
                </a:solidFill>
                <a:latin typeface="Corbel" panose="020B0503020204020204" pitchFamily="34" charset="0"/>
              </a:rPr>
              <a:t> </a:t>
            </a:r>
            <a:r>
              <a:rPr lang="ru-RU" sz="3200" b="1" dirty="0" smtClean="0">
                <a:solidFill>
                  <a:prstClr val="black"/>
                </a:solidFill>
                <a:latin typeface="Corbel" panose="020B0503020204020204" pitchFamily="34" charset="0"/>
              </a:rPr>
              <a:t>#</a:t>
            </a:r>
            <a:r>
              <a:rPr lang="ru-RU" sz="3400" b="1" dirty="0" smtClean="0">
                <a:solidFill>
                  <a:srgbClr val="FF0000"/>
                </a:solidFill>
                <a:latin typeface="Corbel" panose="020B0503020204020204" pitchFamily="34" charset="0"/>
              </a:rPr>
              <a:t>Охрана труда в Сам</a:t>
            </a:r>
            <a:r>
              <a:rPr lang="ru-RU" sz="3200" b="1" dirty="0" smtClean="0">
                <a:solidFill>
                  <a:srgbClr val="FF0000"/>
                </a:solidFill>
                <a:latin typeface="Corbel" panose="020B0503020204020204" pitchFamily="34" charset="0"/>
              </a:rPr>
              <a:t>аре</a:t>
            </a:r>
            <a:endParaRPr lang="ru-RU" sz="3200" b="1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1340768"/>
            <a:ext cx="84249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/>
              <a:t>Применение средств индивидуальной защиты на производстве при воздействии вредных факторов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3212976"/>
            <a:ext cx="381642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Консультант отдела охраны труда Администрации городского округа Самара</a:t>
            </a:r>
          </a:p>
          <a:p>
            <a:endParaRPr lang="ru-RU" sz="2200" b="1" dirty="0" smtClean="0"/>
          </a:p>
          <a:p>
            <a:r>
              <a:rPr lang="ru-RU" sz="2200" b="1" dirty="0" smtClean="0">
                <a:solidFill>
                  <a:srgbClr val="FF0000"/>
                </a:solidFill>
              </a:rPr>
              <a:t>Васюхин Дмитрий Владимирович</a:t>
            </a:r>
            <a:endParaRPr lang="ru-RU" sz="2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069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9745759">
            <a:off x="5491098" y="1502333"/>
            <a:ext cx="799096" cy="1760146"/>
          </a:xfrm>
          <a:prstGeom prst="rect">
            <a:avLst/>
          </a:prstGeom>
        </p:spPr>
      </p:pic>
      <p:sp>
        <p:nvSpPr>
          <p:cNvPr id="4" name="Стрелка вниз 3"/>
          <p:cNvSpPr/>
          <p:nvPr/>
        </p:nvSpPr>
        <p:spPr>
          <a:xfrm rot="1687685">
            <a:off x="2706535" y="1522466"/>
            <a:ext cx="880754" cy="17409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59632" y="3212976"/>
            <a:ext cx="2880320" cy="187220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76056" y="3212976"/>
            <a:ext cx="2880320" cy="187220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403648" y="3429000"/>
            <a:ext cx="25922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FF0000"/>
                </a:solidFill>
              </a:rPr>
              <a:t>Теоретическая подготовка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92080" y="3356992"/>
            <a:ext cx="2520280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FF0000"/>
                </a:solidFill>
              </a:rPr>
              <a:t>Практическая подготовка</a:t>
            </a:r>
          </a:p>
          <a:p>
            <a:pPr algn="ctr"/>
            <a:endParaRPr lang="ru-RU" sz="500" dirty="0" smtClean="0"/>
          </a:p>
          <a:p>
            <a:pPr algn="ctr"/>
            <a:r>
              <a:rPr lang="ru-RU" sz="2000" dirty="0" smtClean="0"/>
              <a:t>(</a:t>
            </a:r>
            <a:r>
              <a:rPr lang="ru-RU" sz="2000" u="sng" dirty="0" smtClean="0"/>
              <a:t>не менее 50% времени обучения</a:t>
            </a:r>
            <a:r>
              <a:rPr lang="ru-RU" sz="2000" dirty="0" smtClean="0"/>
              <a:t>)</a:t>
            </a:r>
            <a:endParaRPr lang="ru-RU" sz="2000" dirty="0"/>
          </a:p>
        </p:txBody>
      </p: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1143000"/>
          </a:xfrm>
        </p:spPr>
        <p:txBody>
          <a:bodyPr anchor="ctr">
            <a:noAutofit/>
          </a:bodyPr>
          <a:lstStyle/>
          <a:p>
            <a:pPr algn="ctr"/>
            <a:r>
              <a:rPr lang="ru-RU" sz="2600" b="1" spc="100" dirty="0" smtClean="0">
                <a:solidFill>
                  <a:srgbClr val="0070C0"/>
                </a:solidFill>
                <a:latin typeface="Georgia" panose="02040502050405020303" pitchFamily="18" charset="0"/>
              </a:rPr>
              <a:t>ПРОГРАММА ОБУЧЕНИЯ </a:t>
            </a:r>
            <a:r>
              <a:rPr lang="en-US" sz="2600" b="1" spc="100" dirty="0" smtClean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sz="2600" b="1" spc="100" dirty="0" smtClean="0">
                <a:solidFill>
                  <a:srgbClr val="0070C0"/>
                </a:solidFill>
                <a:latin typeface="Georgia" panose="02040502050405020303" pitchFamily="18" charset="0"/>
              </a:rPr>
              <a:t/>
            </a:r>
            <a:br>
              <a:rPr lang="ru-RU" sz="2600" b="1" spc="100" dirty="0" smtClean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sz="2600" b="1" spc="100" dirty="0" smtClean="0">
                <a:solidFill>
                  <a:srgbClr val="0070C0"/>
                </a:solidFill>
                <a:latin typeface="Georgia" panose="02040502050405020303" pitchFamily="18" charset="0"/>
              </a:rPr>
              <a:t>ПО ИСПОЛЬЗОВАНИЮ (ПРИМЕНЕНИЮ) СРЕДСТВ ИНДИВИДУАЛЬНОЙ ЗАЩИТЫ:</a:t>
            </a:r>
            <a:endParaRPr lang="ru-RU" sz="2600" b="1" spc="100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55576" y="5373216"/>
            <a:ext cx="792088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7550" algn="just">
              <a:lnSpc>
                <a:spcPct val="130000"/>
              </a:lnSpc>
            </a:pPr>
            <a:r>
              <a:rPr lang="ru-RU" sz="2000" dirty="0">
                <a:latin typeface="Century" panose="02040604050505020304" pitchFamily="18" charset="0"/>
                <a:cs typeface="Arial" panose="020B0604020202020204" pitchFamily="34" charset="0"/>
              </a:rPr>
              <a:t>Практические занятия проводятся с применением технических средств обучения и наглядных </a:t>
            </a:r>
            <a:r>
              <a:rPr lang="ru-RU" sz="2000" dirty="0" smtClean="0">
                <a:latin typeface="Century" panose="02040604050505020304" pitchFamily="18" charset="0"/>
                <a:cs typeface="Arial" panose="020B0604020202020204" pitchFamily="34" charset="0"/>
              </a:rPr>
              <a:t>пособий.</a:t>
            </a:r>
            <a:endParaRPr lang="ru-RU" sz="2000" dirty="0">
              <a:latin typeface="Century" panose="02040604050505020304" pitchFamily="18" charset="0"/>
              <a:cs typeface="Arial" panose="020B0604020202020204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732" y="6021288"/>
            <a:ext cx="1206268" cy="83671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214563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84784"/>
            <a:ext cx="8496944" cy="4176464"/>
          </a:xfrm>
        </p:spPr>
        <p:txBody>
          <a:bodyPr>
            <a:noAutofit/>
          </a:bodyPr>
          <a:lstStyle/>
          <a:p>
            <a:pPr marL="0" indent="360363" algn="just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ru-RU" sz="1800" b="1" dirty="0" smtClean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материально-техническую </a:t>
            </a:r>
            <a:r>
              <a:rPr lang="ru-RU" sz="1800" b="1" dirty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базу </a:t>
            </a:r>
            <a:r>
              <a:rPr lang="ru-RU" sz="1800" dirty="0">
                <a:latin typeface="Century" panose="02040604050505020304" pitchFamily="18" charset="0"/>
                <a:cs typeface="Arial" panose="020B0604020202020204" pitchFamily="34" charset="0"/>
              </a:rPr>
              <a:t>в виде мест обучения (не менее 1 места на 100 работников), а также оборудования, технических средств обучения, обеспечены НПА, системами для проверки знаний. Можно использовать РМ работников; </a:t>
            </a:r>
          </a:p>
          <a:p>
            <a:pPr marL="0" indent="360363" algn="just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ru-RU" sz="1800" b="1" dirty="0" smtClean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учебно-методическую </a:t>
            </a:r>
            <a:r>
              <a:rPr lang="ru-RU" sz="1800" b="1" dirty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базу </a:t>
            </a:r>
            <a:r>
              <a:rPr lang="ru-RU" sz="1800" dirty="0">
                <a:latin typeface="Century" panose="02040604050505020304" pitchFamily="18" charset="0"/>
                <a:cs typeface="Arial" panose="020B0604020202020204" pitchFamily="34" charset="0"/>
              </a:rPr>
              <a:t>в виде программ обучения по ОТ и учебных материалов для каждой программы обучения; </a:t>
            </a:r>
          </a:p>
          <a:p>
            <a:pPr marL="0" indent="360363" algn="just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ru-RU" sz="1800" dirty="0" smtClean="0">
                <a:latin typeface="Century" panose="02040604050505020304" pitchFamily="18" charset="0"/>
                <a:cs typeface="Arial" panose="020B0604020202020204" pitchFamily="34" charset="0"/>
              </a:rPr>
              <a:t>не </a:t>
            </a:r>
            <a:r>
              <a:rPr lang="ru-RU" sz="1800" dirty="0">
                <a:latin typeface="Century" panose="02040604050505020304" pitchFamily="18" charset="0"/>
                <a:cs typeface="Arial" panose="020B0604020202020204" pitchFamily="34" charset="0"/>
              </a:rPr>
              <a:t>менее 2 лиц, </a:t>
            </a:r>
            <a:r>
              <a:rPr lang="ru-RU" sz="1800" b="1" dirty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проводящих обучение </a:t>
            </a:r>
            <a:r>
              <a:rPr lang="ru-RU" sz="1800" dirty="0">
                <a:latin typeface="Century" panose="02040604050505020304" pitchFamily="18" charset="0"/>
                <a:cs typeface="Arial" panose="020B0604020202020204" pitchFamily="34" charset="0"/>
              </a:rPr>
              <a:t>по ОТ, в штате организации или специалистов, привлекаемых по договорам гражданско-правового характера; </a:t>
            </a:r>
          </a:p>
          <a:p>
            <a:pPr marL="0" indent="360363" algn="just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ru-RU" sz="1800" b="1" dirty="0" smtClean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комиссию </a:t>
            </a:r>
            <a:r>
              <a:rPr lang="ru-RU" sz="1800" b="1" dirty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по проверке </a:t>
            </a:r>
            <a:r>
              <a:rPr lang="ru-RU" sz="1800" b="1" dirty="0" smtClean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знаний </a:t>
            </a:r>
            <a:r>
              <a:rPr lang="ru-RU" sz="1800" dirty="0">
                <a:latin typeface="Century" panose="02040604050505020304" pitchFamily="18" charset="0"/>
                <a:cs typeface="Arial" panose="020B0604020202020204" pitchFamily="34" charset="0"/>
              </a:rPr>
              <a:t>требований ОТ (единые или специализированные) (не менее 3 человек, прошедшие соответствующее </a:t>
            </a:r>
            <a:r>
              <a:rPr lang="ru-RU" sz="1800" dirty="0" smtClean="0">
                <a:latin typeface="Century" panose="02040604050505020304" pitchFamily="18" charset="0"/>
                <a:cs typeface="Arial" panose="020B0604020202020204" pitchFamily="34" charset="0"/>
              </a:rPr>
              <a:t>обучение.</a:t>
            </a:r>
            <a:endParaRPr lang="ru-RU" sz="1800" dirty="0">
              <a:latin typeface="Century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3528" y="19355"/>
            <a:ext cx="8640960" cy="1415752"/>
          </a:xfrm>
        </p:spPr>
        <p:txBody>
          <a:bodyPr anchor="ctr">
            <a:noAutofit/>
          </a:bodyPr>
          <a:lstStyle/>
          <a:p>
            <a:pPr algn="ctr"/>
            <a:r>
              <a:rPr lang="ru-RU" sz="30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ТРЕБОВАНИЯ  К  ОРГАНИЗАЦИИ ПРОЦЕССА  ОБУЧЕНИЯ</a:t>
            </a:r>
            <a:endParaRPr lang="ru-RU" sz="3000" b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732" y="6021288"/>
            <a:ext cx="1206268" cy="836712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</p:spPr>
      </p:pic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0" y="6504619"/>
            <a:ext cx="32038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solidFill>
                  <a:prstClr val="black"/>
                </a:solidFill>
                <a:latin typeface="Arial" pitchFamily="34" charset="0"/>
              </a:rPr>
              <a:t>Постановление № 2464</a:t>
            </a:r>
            <a:endParaRPr lang="ru-RU" altLang="ru-RU" sz="1800" b="1" dirty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8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732" y="6021288"/>
            <a:ext cx="1206268" cy="83671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15125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732" y="6021288"/>
            <a:ext cx="1206268" cy="83671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" name="Рукописный ввод 7"/>
              <p14:cNvContentPartPr/>
              <p14:nvPr/>
            </p14:nvContentPartPr>
            <p14:xfrm>
              <a:off x="3952556" y="1524604"/>
              <a:ext cx="1445760" cy="48960"/>
            </p14:xfrm>
          </p:contentPart>
        </mc:Choice>
        <mc:Fallback xmlns="">
          <p:pic>
            <p:nvPicPr>
              <p:cNvPr id="8" name="Рукописный ввод 7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92436" y="1404724"/>
                <a:ext cx="1566000" cy="288720"/>
              </a:xfrm>
              <a:prstGeom prst="rect">
                <a:avLst/>
              </a:prstGeom>
            </p:spPr>
          </p:pic>
        </mc:Fallback>
      </mc:AlternateContent>
      <p:sp>
        <p:nvSpPr>
          <p:cNvPr id="15" name="Стрелка вправо 14"/>
          <p:cNvSpPr/>
          <p:nvPr/>
        </p:nvSpPr>
        <p:spPr>
          <a:xfrm>
            <a:off x="827584" y="1196752"/>
            <a:ext cx="1512168" cy="36004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412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ъект 2"/>
          <p:cNvSpPr>
            <a:spLocks noGrp="1"/>
          </p:cNvSpPr>
          <p:nvPr>
            <p:ph idx="1"/>
          </p:nvPr>
        </p:nvSpPr>
        <p:spPr>
          <a:xfrm>
            <a:off x="251520" y="1641330"/>
            <a:ext cx="8640960" cy="4824537"/>
          </a:xfrm>
        </p:spPr>
        <p:txBody>
          <a:bodyPr>
            <a:noAutofit/>
          </a:bodyPr>
          <a:lstStyle/>
          <a:p>
            <a:pPr marL="355600" indent="-3556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ru-RU" altLang="ru-RU" sz="1750" dirty="0" smtClean="0">
                <a:latin typeface="Century" panose="02040604050505020304" pitchFamily="18" charset="0"/>
                <a:cs typeface="Arial" panose="020B0604020202020204" pitchFamily="34" charset="0"/>
              </a:rPr>
              <a:t>приобретение </a:t>
            </a:r>
            <a:r>
              <a:rPr lang="ru-RU" altLang="ru-RU" sz="1750" b="1" dirty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за счет собственных средств </a:t>
            </a:r>
            <a:r>
              <a:rPr lang="ru-RU" altLang="ru-RU" sz="1750" dirty="0">
                <a:latin typeface="Century" panose="02040604050505020304" pitchFamily="18" charset="0"/>
                <a:cs typeface="Arial" panose="020B0604020202020204" pitchFamily="34" charset="0"/>
              </a:rPr>
              <a:t>и выдачу средств индивидуальной защиты и смывающих средств прошедших </a:t>
            </a:r>
            <a:r>
              <a:rPr lang="ru-RU" altLang="ru-RU" sz="1750" dirty="0" smtClean="0">
                <a:latin typeface="Century" panose="02040604050505020304" pitchFamily="18" charset="0"/>
                <a:cs typeface="Arial" panose="020B0604020202020204" pitchFamily="34" charset="0"/>
              </a:rPr>
              <a:t>подтверждение </a:t>
            </a:r>
            <a:r>
              <a:rPr lang="ru-RU" altLang="ru-RU" sz="1750" dirty="0">
                <a:latin typeface="Century" panose="02040604050505020304" pitchFamily="18" charset="0"/>
                <a:cs typeface="Arial" panose="020B0604020202020204" pitchFamily="34" charset="0"/>
              </a:rPr>
              <a:t>соответствия в установленном законодательством Российской Федерации </a:t>
            </a:r>
            <a:r>
              <a:rPr lang="ru-RU" altLang="ru-RU" sz="1750" dirty="0" smtClean="0">
                <a:latin typeface="Century" panose="02040604050505020304" pitchFamily="18" charset="0"/>
                <a:cs typeface="Arial" panose="020B0604020202020204" pitchFamily="34" charset="0"/>
              </a:rPr>
              <a:t>о </a:t>
            </a:r>
            <a:r>
              <a:rPr lang="ru-RU" altLang="ru-RU" sz="1750" dirty="0">
                <a:latin typeface="Century" panose="02040604050505020304" pitchFamily="18" charset="0"/>
                <a:cs typeface="Arial" panose="020B0604020202020204" pitchFamily="34" charset="0"/>
              </a:rPr>
              <a:t>техническом регулировании </a:t>
            </a:r>
            <a:r>
              <a:rPr lang="ru-RU" altLang="ru-RU" sz="1750" dirty="0" smtClean="0">
                <a:latin typeface="Century" panose="02040604050505020304" pitchFamily="18" charset="0"/>
                <a:cs typeface="Arial" panose="020B0604020202020204" pitchFamily="34" charset="0"/>
              </a:rPr>
              <a:t>порядке, </a:t>
            </a:r>
            <a:br>
              <a:rPr lang="ru-RU" altLang="ru-RU" sz="1750" dirty="0" smtClean="0">
                <a:latin typeface="Century" panose="02040604050505020304" pitchFamily="18" charset="0"/>
                <a:cs typeface="Arial" panose="020B0604020202020204" pitchFamily="34" charset="0"/>
              </a:rPr>
            </a:br>
            <a:r>
              <a:rPr lang="ru-RU" altLang="ru-RU" sz="1750" dirty="0" smtClean="0">
                <a:latin typeface="Century" panose="02040604050505020304" pitchFamily="18" charset="0"/>
                <a:cs typeface="Arial" panose="020B0604020202020204" pitchFamily="34" charset="0"/>
              </a:rPr>
              <a:t>в </a:t>
            </a:r>
            <a:r>
              <a:rPr lang="ru-RU" altLang="ru-RU" sz="1750" dirty="0">
                <a:latin typeface="Century" panose="02040604050505020304" pitchFamily="18" charset="0"/>
                <a:cs typeface="Arial" panose="020B0604020202020204" pitchFamily="34" charset="0"/>
              </a:rPr>
              <a:t>соответствии с требованиями охраны труда и установленными нормами работникам, занятым на работах с вредными и (или) опасными условиями труда, а также на работах, выполняемых в особых температурных условиях или </a:t>
            </a:r>
            <a:r>
              <a:rPr lang="ru-RU" altLang="ru-RU" sz="1750" dirty="0" smtClean="0">
                <a:latin typeface="Century" panose="02040604050505020304" pitchFamily="18" charset="0"/>
                <a:cs typeface="Arial" panose="020B0604020202020204" pitchFamily="34" charset="0"/>
              </a:rPr>
              <a:t>связанных с загрязнением;</a:t>
            </a:r>
            <a:endParaRPr lang="ru-RU" altLang="ru-RU" sz="1750" dirty="0">
              <a:latin typeface="Century" panose="02040604050505020304" pitchFamily="18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None/>
            </a:pPr>
            <a:endParaRPr lang="ru-RU" altLang="ru-RU" sz="1900" dirty="0" smtClean="0">
              <a:solidFill>
                <a:schemeClr val="tx1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4" cy="1143000"/>
          </a:xfrm>
        </p:spPr>
        <p:txBody>
          <a:bodyPr anchor="ctr">
            <a:noAutofit/>
          </a:bodyPr>
          <a:lstStyle/>
          <a:p>
            <a:pPr algn="ctr"/>
            <a:r>
              <a:rPr lang="ru-RU" alt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ОБЯЗАННОСТИ  </a:t>
            </a:r>
            <a:br>
              <a:rPr lang="ru-RU" alt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alt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РАБОТОДАТЕЛЯ</a:t>
            </a: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-11860" y="6462467"/>
            <a:ext cx="18351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prstClr val="black"/>
                </a:solidFill>
                <a:latin typeface="Arial" pitchFamily="34" charset="0"/>
              </a:rPr>
              <a:t>ст. </a:t>
            </a:r>
            <a:r>
              <a:rPr lang="ru-RU" altLang="ru-RU" sz="1800" b="1" dirty="0" smtClean="0">
                <a:solidFill>
                  <a:prstClr val="black"/>
                </a:solidFill>
                <a:latin typeface="Arial" pitchFamily="34" charset="0"/>
              </a:rPr>
              <a:t>214 </a:t>
            </a:r>
            <a:r>
              <a:rPr lang="ru-RU" altLang="ru-RU" sz="1800" b="1" dirty="0">
                <a:solidFill>
                  <a:prstClr val="black"/>
                </a:solidFill>
                <a:latin typeface="Arial" pitchFamily="34" charset="0"/>
              </a:rPr>
              <a:t>ТК РФ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08756"/>
            <a:ext cx="1152128" cy="12687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76258" y="308756"/>
            <a:ext cx="1155993" cy="1268760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395536" y="4437112"/>
            <a:ext cx="2952328" cy="17281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91880" y="4457528"/>
            <a:ext cx="2664296" cy="172819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95537" y="4554413"/>
            <a:ext cx="295232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black"/>
                </a:solidFill>
              </a:rPr>
              <a:t>Приказ </a:t>
            </a:r>
            <a:br>
              <a:rPr lang="ru-RU" sz="1600" b="1" dirty="0" smtClean="0">
                <a:solidFill>
                  <a:prstClr val="black"/>
                </a:solidFill>
              </a:rPr>
            </a:br>
            <a:r>
              <a:rPr lang="ru-RU" sz="1600" b="1" dirty="0" smtClean="0">
                <a:solidFill>
                  <a:prstClr val="black"/>
                </a:solidFill>
              </a:rPr>
              <a:t>Министерства </a:t>
            </a:r>
            <a:r>
              <a:rPr lang="ru-RU" sz="1600" b="1" dirty="0">
                <a:solidFill>
                  <a:prstClr val="black"/>
                </a:solidFill>
              </a:rPr>
              <a:t>здравоохранения и социального развития РФ </a:t>
            </a:r>
            <a:r>
              <a:rPr lang="ru-RU" sz="1600" b="1" dirty="0" smtClean="0">
                <a:solidFill>
                  <a:prstClr val="black"/>
                </a:solidFill>
              </a:rPr>
              <a:t/>
            </a:r>
            <a:br>
              <a:rPr lang="ru-RU" sz="1600" b="1" dirty="0" smtClean="0">
                <a:solidFill>
                  <a:prstClr val="black"/>
                </a:solidFill>
              </a:rPr>
            </a:br>
            <a:r>
              <a:rPr lang="ru-RU" sz="1600" b="1" dirty="0" smtClean="0">
                <a:solidFill>
                  <a:prstClr val="black"/>
                </a:solidFill>
              </a:rPr>
              <a:t>от 17.12.2010</a:t>
            </a:r>
            <a:r>
              <a:rPr lang="ru-RU" sz="1600" b="1" dirty="0">
                <a:solidFill>
                  <a:prstClr val="black"/>
                </a:solidFill>
              </a:rPr>
              <a:t> </a:t>
            </a:r>
            <a:r>
              <a:rPr lang="ru-RU" sz="1600" b="1" dirty="0" smtClean="0">
                <a:solidFill>
                  <a:prstClr val="black"/>
                </a:solidFill>
              </a:rPr>
              <a:t>г   №</a:t>
            </a:r>
            <a:r>
              <a:rPr lang="ru-RU" sz="1600" b="1" dirty="0">
                <a:solidFill>
                  <a:prstClr val="black"/>
                </a:solidFill>
              </a:rPr>
              <a:t> </a:t>
            </a:r>
            <a:r>
              <a:rPr lang="ru-RU" sz="1600" b="1" dirty="0" smtClean="0">
                <a:solidFill>
                  <a:prstClr val="black"/>
                </a:solidFill>
              </a:rPr>
              <a:t>1122н </a:t>
            </a:r>
            <a:br>
              <a:rPr lang="ru-RU" sz="1600" b="1" dirty="0" smtClean="0">
                <a:solidFill>
                  <a:prstClr val="black"/>
                </a:solidFill>
              </a:rPr>
            </a:br>
            <a:r>
              <a:rPr lang="ru-RU" sz="1400" b="1" u="sng" dirty="0" smtClean="0">
                <a:solidFill>
                  <a:prstClr val="black"/>
                </a:solidFill>
              </a:rPr>
              <a:t>(кроме приложения № 2)</a:t>
            </a:r>
            <a:endParaRPr lang="ru-RU" sz="1400" b="1" u="sng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91881" y="4728046"/>
            <a:ext cx="26642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black"/>
                </a:solidFill>
              </a:rPr>
              <a:t>Типовые отраслевые нормы выдачи  </a:t>
            </a:r>
            <a:r>
              <a:rPr lang="ru-RU" sz="1600" b="1" dirty="0">
                <a:solidFill>
                  <a:prstClr val="black"/>
                </a:solidFill>
              </a:rPr>
              <a:t>средств индивидуальной защиты и смывающих средств</a:t>
            </a:r>
            <a:endParaRPr lang="ru-RU" sz="1400" b="1" u="sng" dirty="0">
              <a:solidFill>
                <a:prstClr val="black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308576" y="4459758"/>
            <a:ext cx="2664296" cy="172819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732" y="6021288"/>
            <a:ext cx="1206268" cy="836712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</p:spPr>
      </p:pic>
      <p:sp>
        <p:nvSpPr>
          <p:cNvPr id="13" name="TextBox 12"/>
          <p:cNvSpPr txBox="1"/>
          <p:nvPr/>
        </p:nvSpPr>
        <p:spPr>
          <a:xfrm>
            <a:off x="6308577" y="4659904"/>
            <a:ext cx="26642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black"/>
                </a:solidFill>
              </a:rPr>
              <a:t>Единые типовые </a:t>
            </a:r>
            <a:r>
              <a:rPr lang="ru-RU" sz="1600" b="1" dirty="0">
                <a:solidFill>
                  <a:prstClr val="black"/>
                </a:solidFill>
              </a:rPr>
              <a:t>нормы </a:t>
            </a:r>
            <a:r>
              <a:rPr lang="ru-RU" sz="1600" b="1" dirty="0" smtClean="0">
                <a:solidFill>
                  <a:prstClr val="black"/>
                </a:solidFill>
              </a:rPr>
              <a:t/>
            </a:r>
            <a:br>
              <a:rPr lang="ru-RU" sz="1600" b="1" dirty="0" smtClean="0">
                <a:solidFill>
                  <a:prstClr val="black"/>
                </a:solidFill>
              </a:rPr>
            </a:br>
            <a:r>
              <a:rPr lang="ru-RU" sz="1600" b="1" dirty="0" smtClean="0">
                <a:solidFill>
                  <a:prstClr val="black"/>
                </a:solidFill>
              </a:rPr>
              <a:t>выдачи  </a:t>
            </a:r>
            <a:r>
              <a:rPr lang="ru-RU" sz="1600" b="1" dirty="0">
                <a:solidFill>
                  <a:prstClr val="black"/>
                </a:solidFill>
              </a:rPr>
              <a:t>средств индивидуальной защиты и смывающих средств</a:t>
            </a:r>
            <a:endParaRPr lang="ru-RU" sz="1400" b="1" u="sng" dirty="0">
              <a:solidFill>
                <a:prstClr val="black"/>
              </a:solidFill>
            </a:endParaRPr>
          </a:p>
        </p:txBody>
      </p:sp>
      <p:sp>
        <p:nvSpPr>
          <p:cNvPr id="3" name="Арка 2"/>
          <p:cNvSpPr/>
          <p:nvPr/>
        </p:nvSpPr>
        <p:spPr>
          <a:xfrm>
            <a:off x="5292080" y="3861048"/>
            <a:ext cx="1916596" cy="1152128"/>
          </a:xfrm>
          <a:prstGeom prst="blockArc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12532" y="381333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2024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86684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251520" y="1268760"/>
            <a:ext cx="8640960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383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41363" indent="-17145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6788" indent="-17303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08088" indent="-17303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44752" indent="-173736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82496" indent="-173736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73736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57984" indent="-173736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444500" algn="l"/>
              </a:tabLst>
            </a:pPr>
            <a:endParaRPr lang="ru-RU" sz="19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444500" algn="l"/>
              </a:tabLst>
            </a:pPr>
            <a:endParaRPr lang="ru-RU" sz="19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444500" algn="l"/>
              </a:tabLst>
            </a:pPr>
            <a:endParaRPr lang="ru-RU" sz="19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1143000"/>
          </a:xfrm>
          <a:noFill/>
          <a:ln>
            <a:noFill/>
          </a:ln>
          <a:effectLst/>
        </p:spPr>
        <p:txBody>
          <a:bodyPr anchor="ctr"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Обеспечение работников СИЗ и СОС </a:t>
            </a:r>
            <a:endParaRPr lang="ru-RU" sz="2800" b="1" dirty="0">
              <a:solidFill>
                <a:srgbClr val="0070C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1291955"/>
            <a:ext cx="3240360" cy="237626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1356703"/>
            <a:ext cx="25922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prstClr val="black"/>
                </a:solidFill>
              </a:rPr>
              <a:t>Приказ Министерства здравоохранения и социального развития РФ </a:t>
            </a:r>
            <a:r>
              <a:rPr lang="ru-RU" sz="2000" b="1" dirty="0" smtClean="0">
                <a:solidFill>
                  <a:prstClr val="black"/>
                </a:solidFill>
              </a:rPr>
              <a:t/>
            </a:r>
            <a:br>
              <a:rPr lang="ru-RU" sz="2000" b="1" dirty="0" smtClean="0">
                <a:solidFill>
                  <a:prstClr val="black"/>
                </a:solidFill>
              </a:rPr>
            </a:br>
            <a:r>
              <a:rPr lang="ru-RU" sz="2000" b="1" dirty="0" smtClean="0">
                <a:solidFill>
                  <a:prstClr val="black"/>
                </a:solidFill>
              </a:rPr>
              <a:t>от </a:t>
            </a:r>
            <a:r>
              <a:rPr lang="ru-RU" sz="2000" b="1" dirty="0">
                <a:solidFill>
                  <a:prstClr val="black"/>
                </a:solidFill>
              </a:rPr>
              <a:t>1 июня 2009 г. </a:t>
            </a:r>
            <a:r>
              <a:rPr lang="ru-RU" sz="2000" b="1" dirty="0" smtClean="0">
                <a:solidFill>
                  <a:prstClr val="black"/>
                </a:solidFill>
              </a:rPr>
              <a:t>№</a:t>
            </a:r>
            <a:r>
              <a:rPr lang="ru-RU" sz="2000" b="1" dirty="0">
                <a:solidFill>
                  <a:prstClr val="black"/>
                </a:solidFill>
              </a:rPr>
              <a:t> </a:t>
            </a:r>
            <a:r>
              <a:rPr lang="ru-RU" sz="2000" b="1" dirty="0" smtClean="0">
                <a:solidFill>
                  <a:prstClr val="black"/>
                </a:solidFill>
              </a:rPr>
              <a:t>290н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3654149" y="3308179"/>
            <a:ext cx="1728192" cy="72008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431540" y="1435971"/>
            <a:ext cx="3024336" cy="208823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67544" y="1435971"/>
            <a:ext cx="2952328" cy="208823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/>
          <p:cNvSpPr/>
          <p:nvPr/>
        </p:nvSpPr>
        <p:spPr>
          <a:xfrm>
            <a:off x="5472603" y="1259633"/>
            <a:ext cx="3312368" cy="2301677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72603" y="1376096"/>
            <a:ext cx="331236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prstClr val="black"/>
                </a:solidFill>
              </a:rPr>
              <a:t>Приказ Минтруда России от  </a:t>
            </a:r>
            <a:r>
              <a:rPr lang="ru-RU" sz="2000" b="1" dirty="0" smtClean="0">
                <a:solidFill>
                  <a:prstClr val="black"/>
                </a:solidFill>
              </a:rPr>
              <a:t>29.10.2021</a:t>
            </a:r>
            <a:r>
              <a:rPr lang="ru-RU" sz="2000" b="1" dirty="0">
                <a:solidFill>
                  <a:prstClr val="black"/>
                </a:solidFill>
              </a:rPr>
              <a:t> </a:t>
            </a:r>
            <a:r>
              <a:rPr lang="ru-RU" sz="2000" b="1" dirty="0" smtClean="0">
                <a:solidFill>
                  <a:prstClr val="black"/>
                </a:solidFill>
              </a:rPr>
              <a:t>№</a:t>
            </a:r>
            <a:r>
              <a:rPr lang="ru-RU" sz="2000" b="1" dirty="0">
                <a:solidFill>
                  <a:prstClr val="black"/>
                </a:solidFill>
              </a:rPr>
              <a:t> 766н </a:t>
            </a:r>
            <a:r>
              <a:rPr lang="ru-RU" sz="2000" b="1" dirty="0" smtClean="0">
                <a:solidFill>
                  <a:prstClr val="black"/>
                </a:solidFill>
              </a:rPr>
              <a:t/>
            </a:r>
            <a:br>
              <a:rPr lang="ru-RU" sz="2000" b="1" dirty="0" smtClean="0">
                <a:solidFill>
                  <a:prstClr val="black"/>
                </a:solidFill>
              </a:rPr>
            </a:br>
            <a:r>
              <a:rPr lang="ru-RU" sz="1900" b="1" dirty="0" smtClean="0">
                <a:solidFill>
                  <a:prstClr val="black"/>
                </a:solidFill>
              </a:rPr>
              <a:t>«</a:t>
            </a:r>
            <a:r>
              <a:rPr lang="ru-RU" sz="1900" b="1" dirty="0">
                <a:solidFill>
                  <a:prstClr val="black"/>
                </a:solidFill>
              </a:rPr>
              <a:t>Об утверждении правил обеспечения работников СИЗ и смывающими средствами»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3528" y="3812970"/>
            <a:ext cx="3240360" cy="256835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544" y="3842427"/>
            <a:ext cx="29523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Приложение № 2 Приказа </a:t>
            </a:r>
            <a:r>
              <a:rPr lang="ru-RU" sz="2000" b="1" dirty="0">
                <a:solidFill>
                  <a:prstClr val="black"/>
                </a:solidFill>
              </a:rPr>
              <a:t>Министерства здравоохранения и социального развития РФ </a:t>
            </a:r>
            <a:r>
              <a:rPr lang="ru-RU" sz="2000" b="1" dirty="0" smtClean="0">
                <a:solidFill>
                  <a:prstClr val="black"/>
                </a:solidFill>
              </a:rPr>
              <a:t/>
            </a:r>
            <a:br>
              <a:rPr lang="ru-RU" sz="2000" b="1" dirty="0" smtClean="0">
                <a:solidFill>
                  <a:prstClr val="black"/>
                </a:solidFill>
              </a:rPr>
            </a:br>
            <a:r>
              <a:rPr lang="ru-RU" sz="2000" b="1" dirty="0" smtClean="0">
                <a:solidFill>
                  <a:prstClr val="black"/>
                </a:solidFill>
              </a:rPr>
              <a:t>от </a:t>
            </a:r>
            <a:r>
              <a:rPr lang="ru-RU" sz="2000" b="1" dirty="0">
                <a:solidFill>
                  <a:prstClr val="black"/>
                </a:solidFill>
              </a:rPr>
              <a:t>17 декабря 2010 г. </a:t>
            </a:r>
            <a:r>
              <a:rPr lang="ru-RU" sz="2000" b="1" dirty="0" smtClean="0">
                <a:solidFill>
                  <a:prstClr val="black"/>
                </a:solidFill>
              </a:rPr>
              <a:t>№</a:t>
            </a:r>
            <a:r>
              <a:rPr lang="ru-RU" sz="2000" b="1" dirty="0">
                <a:solidFill>
                  <a:prstClr val="black"/>
                </a:solidFill>
              </a:rPr>
              <a:t> 1122н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31042" y="3961178"/>
            <a:ext cx="3024834" cy="220412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431540" y="3933056"/>
            <a:ext cx="3024336" cy="223224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5472603" y="3660642"/>
            <a:ext cx="3312368" cy="228863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80317" y="3717032"/>
            <a:ext cx="302433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prstClr val="black"/>
                </a:solidFill>
              </a:rPr>
              <a:t>Приказ </a:t>
            </a:r>
            <a:r>
              <a:rPr lang="ru-RU" sz="2000" b="1" dirty="0" smtClean="0">
                <a:solidFill>
                  <a:prstClr val="black"/>
                </a:solidFill>
              </a:rPr>
              <a:t>Минтруда России от </a:t>
            </a:r>
            <a:r>
              <a:rPr lang="ru-RU" sz="2000" b="1" dirty="0">
                <a:solidFill>
                  <a:prstClr val="black"/>
                </a:solidFill>
              </a:rPr>
              <a:t>29.10.2021 </a:t>
            </a:r>
            <a:r>
              <a:rPr lang="ru-RU" sz="2000" b="1" dirty="0" smtClean="0">
                <a:solidFill>
                  <a:prstClr val="black"/>
                </a:solidFill>
              </a:rPr>
              <a:t/>
            </a:r>
            <a:br>
              <a:rPr lang="ru-RU" sz="2000" b="1" dirty="0" smtClean="0">
                <a:solidFill>
                  <a:prstClr val="black"/>
                </a:solidFill>
              </a:rPr>
            </a:br>
            <a:r>
              <a:rPr lang="ru-RU" sz="2000" b="1" dirty="0" smtClean="0">
                <a:solidFill>
                  <a:prstClr val="black"/>
                </a:solidFill>
              </a:rPr>
              <a:t>№ 767н </a:t>
            </a:r>
            <a:br>
              <a:rPr lang="ru-RU" sz="2000" b="1" dirty="0" smtClean="0">
                <a:solidFill>
                  <a:prstClr val="black"/>
                </a:solidFill>
              </a:rPr>
            </a:br>
            <a:r>
              <a:rPr lang="ru-RU" sz="1900" b="1" dirty="0" smtClean="0">
                <a:solidFill>
                  <a:prstClr val="black"/>
                </a:solidFill>
              </a:rPr>
              <a:t>«</a:t>
            </a:r>
            <a:r>
              <a:rPr lang="ru-RU" sz="1900" b="1" dirty="0">
                <a:solidFill>
                  <a:prstClr val="black"/>
                </a:solidFill>
              </a:rPr>
              <a:t>Об утверждении единых типовых норм выдачи СИЗ и смывающих средств»  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732" y="6021288"/>
            <a:ext cx="1206268" cy="83671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429493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352928" cy="1143000"/>
          </a:xfrm>
        </p:spPr>
        <p:txBody>
          <a:bodyPr anchor="ctr">
            <a:norm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Georgia" panose="02040502050405020303" pitchFamily="18" charset="0"/>
              </a:rPr>
              <a:t>Обеспечение СИЗ и смывающими средствами осуществляется</a:t>
            </a:r>
            <a:r>
              <a:rPr 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:</a:t>
            </a:r>
            <a:endParaRPr lang="ru-RU" b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352928" cy="4320480"/>
          </a:xfrm>
        </p:spPr>
        <p:txBody>
          <a:bodyPr>
            <a:normAutofit fontScale="92500" lnSpcReduction="10000"/>
          </a:bodyPr>
          <a:lstStyle/>
          <a:p>
            <a:pPr marL="538163" indent="-358775" algn="just">
              <a:lnSpc>
                <a:spcPct val="110000"/>
              </a:lnSpc>
            </a:pPr>
            <a:r>
              <a:rPr lang="ru-RU" dirty="0" smtClean="0">
                <a:latin typeface="Century" panose="02040604050505020304" pitchFamily="18" charset="0"/>
              </a:rPr>
              <a:t>в </a:t>
            </a:r>
            <a:r>
              <a:rPr lang="ru-RU" dirty="0">
                <a:latin typeface="Century" panose="02040604050505020304" pitchFamily="18" charset="0"/>
              </a:rPr>
              <a:t>соответствии с </a:t>
            </a:r>
            <a:r>
              <a:rPr lang="ru-RU" dirty="0" smtClean="0">
                <a:latin typeface="Century" panose="02040604050505020304" pitchFamily="18" charset="0"/>
              </a:rPr>
              <a:t>Приказом </a:t>
            </a:r>
            <a:r>
              <a:rPr lang="ru-RU" dirty="0">
                <a:latin typeface="Century" panose="02040604050505020304" pitchFamily="18" charset="0"/>
              </a:rPr>
              <a:t>Минтруда России </a:t>
            </a:r>
            <a:r>
              <a:rPr lang="ru-RU" b="1" dirty="0">
                <a:solidFill>
                  <a:srgbClr val="FF0000"/>
                </a:solidFill>
                <a:latin typeface="Century" panose="02040604050505020304" pitchFamily="18" charset="0"/>
              </a:rPr>
              <a:t>от 29.10.2021 </a:t>
            </a:r>
            <a:r>
              <a:rPr lang="ru-RU" b="1" dirty="0" smtClean="0">
                <a:solidFill>
                  <a:srgbClr val="FF0000"/>
                </a:solidFill>
                <a:latin typeface="Century" panose="020406040505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Century" panose="020406040505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entury" panose="02040604050505020304" pitchFamily="18" charset="0"/>
              </a:rPr>
              <a:t>№ 766н</a:t>
            </a:r>
            <a:r>
              <a:rPr lang="ru-RU" dirty="0" smtClean="0">
                <a:latin typeface="Century" panose="02040604050505020304" pitchFamily="18" charset="0"/>
              </a:rPr>
              <a:t> «Об </a:t>
            </a:r>
            <a:r>
              <a:rPr lang="ru-RU" dirty="0">
                <a:latin typeface="Century" panose="02040604050505020304" pitchFamily="18" charset="0"/>
              </a:rPr>
              <a:t>утверждении Правил обеспечения работников средствами индивидуальной защиты и смывающими </a:t>
            </a:r>
            <a:r>
              <a:rPr lang="ru-RU" dirty="0" smtClean="0">
                <a:latin typeface="Century" panose="02040604050505020304" pitchFamily="18" charset="0"/>
              </a:rPr>
              <a:t>средствами»;</a:t>
            </a:r>
            <a:endParaRPr lang="ru-RU" dirty="0">
              <a:latin typeface="Century" panose="02040604050505020304" pitchFamily="18" charset="0"/>
            </a:endParaRPr>
          </a:p>
          <a:p>
            <a:pPr marL="538163" indent="-358775" algn="just">
              <a:lnSpc>
                <a:spcPct val="110000"/>
              </a:lnSpc>
            </a:pPr>
            <a:r>
              <a:rPr lang="ru-RU" dirty="0" smtClean="0">
                <a:latin typeface="Century" panose="02040604050505020304" pitchFamily="18" charset="0"/>
              </a:rPr>
              <a:t>на </a:t>
            </a:r>
            <a:r>
              <a:rPr lang="ru-RU" dirty="0">
                <a:latin typeface="Century" panose="02040604050505020304" pitchFamily="18" charset="0"/>
              </a:rPr>
              <a:t>основании единых </a:t>
            </a:r>
            <a:r>
              <a:rPr lang="ru-RU" b="1" dirty="0">
                <a:solidFill>
                  <a:srgbClr val="FF0000"/>
                </a:solidFill>
                <a:latin typeface="Century" panose="02040604050505020304" pitchFamily="18" charset="0"/>
              </a:rPr>
              <a:t>Типовых норм выдачи </a:t>
            </a:r>
            <a:r>
              <a:rPr lang="ru-RU" dirty="0">
                <a:latin typeface="Century" panose="02040604050505020304" pitchFamily="18" charset="0"/>
              </a:rPr>
              <a:t>средств индивидуальной защиты и смывающих средств </a:t>
            </a:r>
            <a:r>
              <a:rPr lang="ru-RU" dirty="0" smtClean="0">
                <a:latin typeface="Century" panose="02040604050505020304" pitchFamily="18" charset="0"/>
              </a:rPr>
              <a:t>(</a:t>
            </a:r>
            <a:r>
              <a:rPr lang="ru-RU" b="1" dirty="0" smtClean="0">
                <a:solidFill>
                  <a:srgbClr val="FF0000"/>
                </a:solidFill>
                <a:latin typeface="Century" panose="02040604050505020304" pitchFamily="18" charset="0"/>
              </a:rPr>
              <a:t>ЕТН</a:t>
            </a:r>
            <a:r>
              <a:rPr lang="ru-RU" dirty="0" smtClean="0">
                <a:latin typeface="Century" panose="02040604050505020304" pitchFamily="18" charset="0"/>
              </a:rPr>
              <a:t>);</a:t>
            </a:r>
          </a:p>
          <a:p>
            <a:pPr marL="538163" indent="-358775" algn="just">
              <a:lnSpc>
                <a:spcPct val="110000"/>
              </a:lnSpc>
            </a:pPr>
            <a:r>
              <a:rPr lang="ru-RU" dirty="0" smtClean="0">
                <a:latin typeface="Century" panose="02040604050505020304" pitchFamily="18" charset="0"/>
              </a:rPr>
              <a:t>с </a:t>
            </a:r>
            <a:r>
              <a:rPr lang="ru-RU" dirty="0">
                <a:latin typeface="Century" panose="02040604050505020304" pitchFamily="18" charset="0"/>
              </a:rPr>
              <a:t>учетом результатов специальной оценки условий </a:t>
            </a:r>
            <a:r>
              <a:rPr lang="ru-RU" dirty="0" smtClean="0">
                <a:latin typeface="Century" panose="02040604050505020304" pitchFamily="18" charset="0"/>
              </a:rPr>
              <a:t>труда (</a:t>
            </a:r>
            <a:r>
              <a:rPr lang="ru-RU" b="1" dirty="0" smtClean="0">
                <a:solidFill>
                  <a:srgbClr val="FF0000"/>
                </a:solidFill>
                <a:latin typeface="Century" panose="02040604050505020304" pitchFamily="18" charset="0"/>
              </a:rPr>
              <a:t>СОУТ</a:t>
            </a:r>
            <a:r>
              <a:rPr lang="ru-RU" dirty="0" smtClean="0">
                <a:latin typeface="Century" panose="02040604050505020304" pitchFamily="18" charset="0"/>
              </a:rPr>
              <a:t>); </a:t>
            </a:r>
          </a:p>
          <a:p>
            <a:pPr marL="538163" indent="-358775" algn="just">
              <a:lnSpc>
                <a:spcPct val="110000"/>
              </a:lnSpc>
            </a:pPr>
            <a:r>
              <a:rPr lang="ru-RU" dirty="0">
                <a:latin typeface="Century" panose="02040604050505020304" pitchFamily="18" charset="0"/>
              </a:rPr>
              <a:t>с учетом результатов оценки профессиональных </a:t>
            </a:r>
            <a:r>
              <a:rPr lang="ru-RU" dirty="0" smtClean="0">
                <a:latin typeface="Century" panose="02040604050505020304" pitchFamily="18" charset="0"/>
              </a:rPr>
              <a:t>рисков (</a:t>
            </a:r>
            <a:r>
              <a:rPr lang="ru-RU" b="1" dirty="0" smtClean="0">
                <a:solidFill>
                  <a:srgbClr val="FF0000"/>
                </a:solidFill>
                <a:latin typeface="Century" panose="02040604050505020304" pitchFamily="18" charset="0"/>
              </a:rPr>
              <a:t>ОПР</a:t>
            </a:r>
            <a:r>
              <a:rPr lang="ru-RU" dirty="0" smtClean="0">
                <a:latin typeface="Century" panose="02040604050505020304" pitchFamily="18" charset="0"/>
              </a:rPr>
              <a:t>);</a:t>
            </a:r>
          </a:p>
          <a:p>
            <a:pPr marL="538163" indent="-358775" algn="just">
              <a:lnSpc>
                <a:spcPct val="110000"/>
              </a:lnSpc>
            </a:pPr>
            <a:r>
              <a:rPr lang="ru-RU" dirty="0">
                <a:latin typeface="Century" panose="02040604050505020304" pitchFamily="18" charset="0"/>
              </a:rPr>
              <a:t>с </a:t>
            </a:r>
            <a:r>
              <a:rPr lang="ru-RU" dirty="0" smtClean="0">
                <a:latin typeface="Century" panose="02040604050505020304" pitchFamily="18" charset="0"/>
              </a:rPr>
              <a:t>учетом </a:t>
            </a:r>
            <a:r>
              <a:rPr lang="ru-RU" dirty="0">
                <a:latin typeface="Century" panose="02040604050505020304" pitchFamily="18" charset="0"/>
              </a:rPr>
              <a:t>мнения </a:t>
            </a:r>
            <a:r>
              <a:rPr lang="ru-RU" b="1" dirty="0">
                <a:solidFill>
                  <a:srgbClr val="FF0000"/>
                </a:solidFill>
                <a:latin typeface="Century" panose="02040604050505020304" pitchFamily="18" charset="0"/>
              </a:rPr>
              <a:t>выборного органа </a:t>
            </a:r>
            <a:r>
              <a:rPr lang="ru-RU" dirty="0">
                <a:latin typeface="Century" panose="02040604050505020304" pitchFamily="18" charset="0"/>
              </a:rPr>
              <a:t>первичной профсоюзной организации или иного уполномоченного представительного органа работников (при наличии).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732" y="6021288"/>
            <a:ext cx="1206268" cy="836712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246525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9745759">
            <a:off x="5284877" y="1261527"/>
            <a:ext cx="799096" cy="1384974"/>
          </a:xfrm>
          <a:prstGeom prst="rect">
            <a:avLst/>
          </a:prstGeom>
        </p:spPr>
      </p:pic>
      <p:sp>
        <p:nvSpPr>
          <p:cNvPr id="4" name="Стрелка вниз 3"/>
          <p:cNvSpPr/>
          <p:nvPr/>
        </p:nvSpPr>
        <p:spPr>
          <a:xfrm rot="1687685">
            <a:off x="2986111" y="1250915"/>
            <a:ext cx="880754" cy="13791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72864" y="2587263"/>
            <a:ext cx="2880320" cy="187220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57412" y="2587263"/>
            <a:ext cx="2880320" cy="187220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416880" y="2888012"/>
            <a:ext cx="259228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FF0000"/>
                </a:solidFill>
              </a:rPr>
              <a:t>Типовые нормы выдачи СИЗ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54452" y="2764044"/>
            <a:ext cx="278966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FF0000"/>
                </a:solidFill>
              </a:rPr>
              <a:t>Единые типовые нормы выдачи СИЗ</a:t>
            </a:r>
            <a:endParaRPr lang="ru-RU" sz="2500" b="1" dirty="0">
              <a:solidFill>
                <a:srgbClr val="FF0000"/>
              </a:solidFill>
            </a:endParaRPr>
          </a:p>
        </p:txBody>
      </p: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1143000"/>
          </a:xfrm>
        </p:spPr>
        <p:txBody>
          <a:bodyPr anchor="ctr">
            <a:noAutofit/>
          </a:bodyPr>
          <a:lstStyle/>
          <a:p>
            <a:pPr algn="ctr"/>
            <a:r>
              <a:rPr lang="ru-RU" sz="5000" b="1" spc="100" dirty="0" smtClean="0">
                <a:solidFill>
                  <a:srgbClr val="0070C0"/>
                </a:solidFill>
                <a:latin typeface="Century" panose="02040604050505020304" pitchFamily="18" charset="0"/>
              </a:rPr>
              <a:t>до 31.12.2024</a:t>
            </a:r>
            <a:endParaRPr lang="ru-RU" sz="5000" b="1" spc="100" dirty="0">
              <a:solidFill>
                <a:srgbClr val="0070C0"/>
              </a:solidFill>
              <a:latin typeface="Century" panose="020406040505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732" y="6021288"/>
            <a:ext cx="1206268" cy="83671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405081" y="5449788"/>
            <a:ext cx="864096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000" b="1" spc="100" dirty="0" smtClean="0">
                <a:solidFill>
                  <a:srgbClr val="0070C0"/>
                </a:solidFill>
                <a:latin typeface="Century" panose="02040604050505020304" pitchFamily="18" charset="0"/>
              </a:rPr>
              <a:t>с 1.01.2025</a:t>
            </a:r>
            <a:endParaRPr lang="ru-RU" sz="5000" b="1" spc="100" dirty="0">
              <a:solidFill>
                <a:srgbClr val="0070C0"/>
              </a:solidFill>
              <a:latin typeface="Century" panose="02040604050505020304" pitchFamily="18" charset="0"/>
            </a:endParaRPr>
          </a:p>
        </p:txBody>
      </p:sp>
      <p:pic>
        <p:nvPicPr>
          <p:cNvPr id="17" name="Объект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472772">
            <a:off x="4326013" y="4390707"/>
            <a:ext cx="799096" cy="133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24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202776" cy="1143000"/>
          </a:xfrm>
        </p:spPr>
        <p:txBody>
          <a:bodyPr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Решение об обеспечении работников СИЗ</a:t>
            </a:r>
            <a:endParaRPr lang="ru-RU" b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36" y="1412776"/>
            <a:ext cx="8861525" cy="489654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732" y="6021288"/>
            <a:ext cx="1206268" cy="83671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134103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352928" cy="1143000"/>
          </a:xfrm>
        </p:spPr>
        <p:txBody>
          <a:bodyPr anchor="ctr">
            <a:norm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Обязанности работодателя </a:t>
            </a:r>
            <a:br>
              <a:rPr 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в отношении СИЗ:</a:t>
            </a:r>
            <a:endParaRPr lang="ru-RU" b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568952" cy="5328592"/>
          </a:xfrm>
        </p:spPr>
        <p:txBody>
          <a:bodyPr>
            <a:normAutofit fontScale="62500" lnSpcReduction="20000"/>
          </a:bodyPr>
          <a:lstStyle/>
          <a:p>
            <a:pPr marL="447675" indent="-268288" algn="just">
              <a:lnSpc>
                <a:spcPct val="110000"/>
              </a:lnSpc>
              <a:spcBef>
                <a:spcPts val="1200"/>
              </a:spcBef>
              <a:tabLst>
                <a:tab pos="896938" algn="l"/>
              </a:tabLst>
            </a:pPr>
            <a:r>
              <a:rPr lang="ru-RU" sz="2600" dirty="0" smtClean="0">
                <a:latin typeface="Century" panose="02040604050505020304" pitchFamily="18" charset="0"/>
              </a:rPr>
              <a:t>разработать </a:t>
            </a:r>
            <a:r>
              <a:rPr lang="ru-RU" sz="2600" b="1" dirty="0">
                <a:solidFill>
                  <a:srgbClr val="FF0000"/>
                </a:solidFill>
                <a:latin typeface="Century" panose="02040604050505020304" pitchFamily="18" charset="0"/>
              </a:rPr>
              <a:t>Нормы бесплатной выдачи</a:t>
            </a:r>
            <a:r>
              <a:rPr lang="ru-RU" sz="2600" dirty="0">
                <a:latin typeface="Century" panose="02040604050505020304" pitchFamily="18" charset="0"/>
              </a:rPr>
              <a:t> СИЗ и смывающих средств </a:t>
            </a:r>
            <a:r>
              <a:rPr lang="ru-RU" sz="2600" dirty="0" smtClean="0">
                <a:latin typeface="Century" panose="02040604050505020304" pitchFamily="18" charset="0"/>
              </a:rPr>
              <a:t>работникам;</a:t>
            </a:r>
          </a:p>
          <a:p>
            <a:pPr marL="447675" indent="-268288" algn="just">
              <a:lnSpc>
                <a:spcPct val="110000"/>
              </a:lnSpc>
              <a:spcBef>
                <a:spcPts val="1200"/>
              </a:spcBef>
              <a:tabLst>
                <a:tab pos="896938" algn="l"/>
              </a:tabLst>
            </a:pPr>
            <a:r>
              <a:rPr lang="ru-RU" sz="2600" dirty="0">
                <a:latin typeface="Century" panose="02040604050505020304" pitchFamily="18" charset="0"/>
              </a:rPr>
              <a:t>разработать </a:t>
            </a:r>
            <a:r>
              <a:rPr lang="ru-RU" sz="2600" b="1" dirty="0">
                <a:solidFill>
                  <a:srgbClr val="FF0000"/>
                </a:solidFill>
                <a:latin typeface="Century" panose="02040604050505020304" pitchFamily="18" charset="0"/>
              </a:rPr>
              <a:t>порядок обеспечения </a:t>
            </a:r>
            <a:r>
              <a:rPr lang="ru-RU" sz="2600" dirty="0">
                <a:latin typeface="Century" panose="02040604050505020304" pitchFamily="18" charset="0"/>
              </a:rPr>
              <a:t>работников СИЗ и смывающими </a:t>
            </a:r>
            <a:r>
              <a:rPr lang="ru-RU" sz="2600" dirty="0" smtClean="0">
                <a:latin typeface="Century" panose="02040604050505020304" pitchFamily="18" charset="0"/>
              </a:rPr>
              <a:t>средствами;</a:t>
            </a:r>
          </a:p>
          <a:p>
            <a:pPr marL="447675" indent="-268288" algn="just">
              <a:lnSpc>
                <a:spcPct val="110000"/>
              </a:lnSpc>
              <a:spcBef>
                <a:spcPts val="1200"/>
              </a:spcBef>
              <a:tabLst>
                <a:tab pos="896938" algn="l"/>
              </a:tabLst>
            </a:pPr>
            <a:r>
              <a:rPr lang="ru-RU" sz="2600" dirty="0">
                <a:latin typeface="Century" panose="02040604050505020304" pitchFamily="18" charset="0"/>
              </a:rPr>
              <a:t>обеспечить </a:t>
            </a:r>
            <a:r>
              <a:rPr lang="ru-RU" sz="2600" b="1" dirty="0">
                <a:solidFill>
                  <a:srgbClr val="FF0000"/>
                </a:solidFill>
                <a:latin typeface="Century" panose="02040604050505020304" pitchFamily="18" charset="0"/>
              </a:rPr>
              <a:t>информирование работников </a:t>
            </a:r>
            <a:r>
              <a:rPr lang="ru-RU" sz="2600" dirty="0">
                <a:latin typeface="Century" panose="02040604050505020304" pitchFamily="18" charset="0"/>
              </a:rPr>
              <a:t>о полагающихся им СИЗ и смывающих </a:t>
            </a:r>
            <a:r>
              <a:rPr lang="ru-RU" sz="2600" dirty="0" smtClean="0">
                <a:latin typeface="Century" panose="02040604050505020304" pitchFamily="18" charset="0"/>
              </a:rPr>
              <a:t>средствах;</a:t>
            </a:r>
          </a:p>
          <a:p>
            <a:pPr marL="447675" indent="-268288" algn="just">
              <a:lnSpc>
                <a:spcPct val="110000"/>
              </a:lnSpc>
              <a:spcBef>
                <a:spcPts val="1200"/>
              </a:spcBef>
              <a:tabLst>
                <a:tab pos="896938" algn="l"/>
              </a:tabLst>
            </a:pPr>
            <a:r>
              <a:rPr lang="ru-RU" sz="2600" dirty="0">
                <a:latin typeface="Century" panose="02040604050505020304" pitchFamily="18" charset="0"/>
              </a:rPr>
              <a:t>обеспечить </a:t>
            </a:r>
            <a:r>
              <a:rPr lang="ru-RU" sz="2600" b="1" dirty="0">
                <a:solidFill>
                  <a:srgbClr val="FF0000"/>
                </a:solidFill>
                <a:latin typeface="Century" panose="02040604050505020304" pitchFamily="18" charset="0"/>
              </a:rPr>
              <a:t>проведение </a:t>
            </a:r>
            <a:r>
              <a:rPr lang="ru-RU" sz="2600" b="1" dirty="0" smtClean="0">
                <a:solidFill>
                  <a:srgbClr val="FF0000"/>
                </a:solidFill>
                <a:latin typeface="Century" panose="02040604050505020304" pitchFamily="18" charset="0"/>
              </a:rPr>
              <a:t>обучения </a:t>
            </a:r>
            <a:r>
              <a:rPr lang="ru-RU" sz="2600" dirty="0" smtClean="0">
                <a:latin typeface="Century" panose="02040604050505020304" pitchFamily="18" charset="0"/>
              </a:rPr>
              <a:t>работников </a:t>
            </a:r>
            <a:r>
              <a:rPr lang="ru-RU" sz="2600" dirty="0">
                <a:latin typeface="Century" panose="02040604050505020304" pitchFamily="18" charset="0"/>
              </a:rPr>
              <a:t>о правилах эксплуатации </a:t>
            </a:r>
            <a:r>
              <a:rPr lang="ru-RU" sz="2600" dirty="0" smtClean="0">
                <a:latin typeface="Century" panose="02040604050505020304" pitchFamily="18" charset="0"/>
              </a:rPr>
              <a:t>СИЗ;</a:t>
            </a:r>
          </a:p>
          <a:p>
            <a:pPr marL="447675" indent="-268288" algn="just">
              <a:lnSpc>
                <a:spcPct val="110000"/>
              </a:lnSpc>
              <a:spcBef>
                <a:spcPts val="1200"/>
              </a:spcBef>
              <a:tabLst>
                <a:tab pos="896938" algn="l"/>
              </a:tabLst>
            </a:pPr>
            <a:r>
              <a:rPr lang="ru-RU" sz="2600" dirty="0">
                <a:latin typeface="Century" panose="02040604050505020304" pitchFamily="18" charset="0"/>
              </a:rPr>
              <a:t>организовать </a:t>
            </a:r>
            <a:r>
              <a:rPr lang="ru-RU" sz="2600" b="1" dirty="0">
                <a:solidFill>
                  <a:srgbClr val="FF0000"/>
                </a:solidFill>
                <a:latin typeface="Century" panose="02040604050505020304" pitchFamily="18" charset="0"/>
              </a:rPr>
              <a:t>учет и контроль </a:t>
            </a:r>
            <a:r>
              <a:rPr lang="ru-RU" sz="2600" dirty="0">
                <a:latin typeface="Century" panose="02040604050505020304" pitchFamily="18" charset="0"/>
              </a:rPr>
              <a:t>за выдачей </a:t>
            </a:r>
            <a:r>
              <a:rPr lang="ru-RU" sz="2600" dirty="0" smtClean="0">
                <a:latin typeface="Century" panose="02040604050505020304" pitchFamily="18" charset="0"/>
              </a:rPr>
              <a:t>и возвратом СИЗ </a:t>
            </a:r>
            <a:r>
              <a:rPr lang="ru-RU" sz="2600" dirty="0">
                <a:latin typeface="Century" panose="02040604050505020304" pitchFamily="18" charset="0"/>
              </a:rPr>
              <a:t>и смывающих </a:t>
            </a:r>
            <a:r>
              <a:rPr lang="ru-RU" sz="2600" dirty="0" smtClean="0">
                <a:latin typeface="Century" panose="02040604050505020304" pitchFamily="18" charset="0"/>
              </a:rPr>
              <a:t>средств;</a:t>
            </a:r>
          </a:p>
          <a:p>
            <a:pPr marL="447675" indent="-268288" algn="just">
              <a:lnSpc>
                <a:spcPct val="110000"/>
              </a:lnSpc>
              <a:spcBef>
                <a:spcPts val="1200"/>
              </a:spcBef>
              <a:tabLst>
                <a:tab pos="896938" algn="l"/>
              </a:tabLst>
            </a:pPr>
            <a:r>
              <a:rPr lang="ru-RU" sz="2600" b="1" dirty="0">
                <a:solidFill>
                  <a:srgbClr val="FF0000"/>
                </a:solidFill>
                <a:latin typeface="Century" panose="02040604050505020304" pitchFamily="18" charset="0"/>
              </a:rPr>
              <a:t>не допускать работников </a:t>
            </a:r>
            <a:r>
              <a:rPr lang="ru-RU" sz="2600" dirty="0">
                <a:latin typeface="Century" panose="02040604050505020304" pitchFamily="18" charset="0"/>
              </a:rPr>
              <a:t>к выполнению работ без обеспечения СИЗ, </a:t>
            </a:r>
            <a:r>
              <a:rPr lang="ru-RU" sz="2600" dirty="0" smtClean="0">
                <a:latin typeface="Century" panose="02040604050505020304" pitchFamily="18" charset="0"/>
              </a:rPr>
              <a:t/>
            </a:r>
            <a:br>
              <a:rPr lang="ru-RU" sz="2600" dirty="0" smtClean="0">
                <a:latin typeface="Century" panose="02040604050505020304" pitchFamily="18" charset="0"/>
              </a:rPr>
            </a:br>
            <a:r>
              <a:rPr lang="ru-RU" sz="2600" dirty="0" smtClean="0">
                <a:latin typeface="Century" panose="02040604050505020304" pitchFamily="18" charset="0"/>
              </a:rPr>
              <a:t>а </a:t>
            </a:r>
            <a:r>
              <a:rPr lang="ru-RU" sz="2600" dirty="0">
                <a:latin typeface="Century" panose="02040604050505020304" pitchFamily="18" charset="0"/>
              </a:rPr>
              <a:t>также в </a:t>
            </a:r>
            <a:r>
              <a:rPr lang="ru-RU" sz="2600" dirty="0" smtClean="0">
                <a:latin typeface="Century" panose="02040604050505020304" pitchFamily="18" charset="0"/>
              </a:rPr>
              <a:t>неисправных и загрязненных СИЗ;</a:t>
            </a:r>
          </a:p>
          <a:p>
            <a:pPr marL="447675" indent="-268288" algn="just">
              <a:lnSpc>
                <a:spcPct val="110000"/>
              </a:lnSpc>
              <a:spcBef>
                <a:spcPts val="1200"/>
              </a:spcBef>
              <a:tabLst>
                <a:tab pos="896938" algn="l"/>
              </a:tabLst>
            </a:pPr>
            <a:r>
              <a:rPr lang="ru-RU" sz="2600" b="1" dirty="0">
                <a:solidFill>
                  <a:srgbClr val="FF0000"/>
                </a:solidFill>
                <a:latin typeface="Century" panose="02040604050505020304" pitchFamily="18" charset="0"/>
              </a:rPr>
              <a:t>обеспечить </a:t>
            </a:r>
            <a:r>
              <a:rPr lang="ru-RU" sz="2600" b="1" dirty="0" smtClean="0">
                <a:solidFill>
                  <a:srgbClr val="FF0000"/>
                </a:solidFill>
                <a:latin typeface="Century" panose="02040604050505020304" pitchFamily="18" charset="0"/>
              </a:rPr>
              <a:t>постоянное </a:t>
            </a:r>
            <a:r>
              <a:rPr lang="ru-RU" sz="2600" b="1" dirty="0">
                <a:solidFill>
                  <a:srgbClr val="FF0000"/>
                </a:solidFill>
                <a:latin typeface="Century" panose="02040604050505020304" pitchFamily="18" charset="0"/>
              </a:rPr>
              <a:t>наличие </a:t>
            </a:r>
            <a:r>
              <a:rPr lang="ru-RU" sz="2600" dirty="0" smtClean="0">
                <a:latin typeface="Century" panose="02040604050505020304" pitchFamily="18" charset="0"/>
              </a:rPr>
              <a:t>СИЗ</a:t>
            </a:r>
            <a:r>
              <a:rPr lang="ru-RU" sz="2600" dirty="0">
                <a:latin typeface="Century" panose="02040604050505020304" pitchFamily="18" charset="0"/>
              </a:rPr>
              <a:t>, смывающих и обеззараживающих </a:t>
            </a:r>
            <a:r>
              <a:rPr lang="ru-RU" sz="2600" dirty="0" smtClean="0">
                <a:latin typeface="Century" panose="02040604050505020304" pitchFamily="18" charset="0"/>
              </a:rPr>
              <a:t>средств;</a:t>
            </a:r>
          </a:p>
          <a:p>
            <a:pPr marL="447675" indent="-268288" algn="just">
              <a:lnSpc>
                <a:spcPct val="110000"/>
              </a:lnSpc>
              <a:spcBef>
                <a:spcPts val="1200"/>
              </a:spcBef>
              <a:tabLst>
                <a:tab pos="896938" algn="l"/>
              </a:tabLst>
            </a:pPr>
            <a:r>
              <a:rPr lang="ru-RU" sz="2600" dirty="0" smtClean="0">
                <a:latin typeface="Century" panose="02040604050505020304" pitchFamily="18" charset="0"/>
              </a:rPr>
              <a:t>обеспечить </a:t>
            </a:r>
            <a:r>
              <a:rPr lang="ru-RU" sz="2600" b="1" dirty="0">
                <a:solidFill>
                  <a:srgbClr val="FF0000"/>
                </a:solidFill>
                <a:latin typeface="Century" panose="02040604050505020304" pitchFamily="18" charset="0"/>
              </a:rPr>
              <a:t>контроль за правильностью применения </a:t>
            </a:r>
            <a:r>
              <a:rPr lang="ru-RU" sz="2600" dirty="0" smtClean="0">
                <a:latin typeface="Century" panose="02040604050505020304" pitchFamily="18" charset="0"/>
              </a:rPr>
              <a:t>СИЗ;</a:t>
            </a:r>
            <a:endParaRPr lang="ru-RU" sz="2600" dirty="0">
              <a:latin typeface="Century" panose="02040604050505020304" pitchFamily="18" charset="0"/>
            </a:endParaRPr>
          </a:p>
          <a:p>
            <a:pPr marL="447675" indent="-268288" algn="just">
              <a:lnSpc>
                <a:spcPct val="110000"/>
              </a:lnSpc>
              <a:spcBef>
                <a:spcPts val="1200"/>
              </a:spcBef>
              <a:tabLst>
                <a:tab pos="896938" algn="l"/>
              </a:tabLst>
            </a:pPr>
            <a:r>
              <a:rPr lang="ru-RU" sz="2600" dirty="0">
                <a:latin typeface="Century" panose="02040604050505020304" pitchFamily="18" charset="0"/>
              </a:rPr>
              <a:t>обеспечить </a:t>
            </a:r>
            <a:r>
              <a:rPr lang="ru-RU" sz="2600" b="1" dirty="0">
                <a:solidFill>
                  <a:srgbClr val="FF0000"/>
                </a:solidFill>
                <a:latin typeface="Century" panose="02040604050505020304" pitchFamily="18" charset="0"/>
              </a:rPr>
              <a:t>хранение</a:t>
            </a:r>
            <a:r>
              <a:rPr lang="ru-RU" sz="2600" dirty="0">
                <a:latin typeface="Century" panose="02040604050505020304" pitchFamily="18" charset="0"/>
              </a:rPr>
              <a:t> </a:t>
            </a:r>
            <a:r>
              <a:rPr lang="ru-RU" sz="2600" dirty="0" smtClean="0">
                <a:latin typeface="Century" panose="02040604050505020304" pitchFamily="18" charset="0"/>
              </a:rPr>
              <a:t>СИЗ;</a:t>
            </a:r>
          </a:p>
          <a:p>
            <a:pPr marL="447675" indent="-268288" algn="just">
              <a:lnSpc>
                <a:spcPct val="110000"/>
              </a:lnSpc>
              <a:spcBef>
                <a:spcPts val="1200"/>
              </a:spcBef>
              <a:tabLst>
                <a:tab pos="896938" algn="l"/>
              </a:tabLst>
            </a:pPr>
            <a:r>
              <a:rPr lang="ru-RU" sz="2600" dirty="0">
                <a:latin typeface="Century" panose="02040604050505020304" pitchFamily="18" charset="0"/>
              </a:rPr>
              <a:t>обеспечить </a:t>
            </a:r>
            <a:r>
              <a:rPr lang="ru-RU" sz="2600" b="1" dirty="0">
                <a:solidFill>
                  <a:srgbClr val="FF0000"/>
                </a:solidFill>
                <a:latin typeface="Century" panose="02040604050505020304" pitchFamily="18" charset="0"/>
              </a:rPr>
              <a:t>уход </a:t>
            </a:r>
            <a:r>
              <a:rPr lang="ru-RU" sz="2600" b="1" dirty="0" smtClean="0">
                <a:solidFill>
                  <a:srgbClr val="FF0000"/>
                </a:solidFill>
                <a:latin typeface="Century" panose="02040604050505020304" pitchFamily="18" charset="0"/>
              </a:rPr>
              <a:t>и </a:t>
            </a:r>
            <a:r>
              <a:rPr lang="ru-RU" sz="2600" b="1" dirty="0">
                <a:solidFill>
                  <a:srgbClr val="FF0000"/>
                </a:solidFill>
                <a:latin typeface="Century" panose="02040604050505020304" pitchFamily="18" charset="0"/>
              </a:rPr>
              <a:t>обслуживание</a:t>
            </a:r>
            <a:r>
              <a:rPr lang="ru-RU" sz="2600" dirty="0">
                <a:latin typeface="Century" panose="02040604050505020304" pitchFamily="18" charset="0"/>
              </a:rPr>
              <a:t> </a:t>
            </a:r>
            <a:r>
              <a:rPr lang="ru-RU" sz="2600" dirty="0" smtClean="0">
                <a:latin typeface="Century" panose="02040604050505020304" pitchFamily="18" charset="0"/>
              </a:rPr>
              <a:t>СИЗ;</a:t>
            </a:r>
          </a:p>
          <a:p>
            <a:pPr marL="447675" indent="-268288" algn="just">
              <a:lnSpc>
                <a:spcPct val="110000"/>
              </a:lnSpc>
              <a:spcBef>
                <a:spcPts val="1200"/>
              </a:spcBef>
              <a:tabLst>
                <a:tab pos="896938" algn="l"/>
              </a:tabLst>
            </a:pPr>
            <a:r>
              <a:rPr lang="ru-RU" sz="2600" dirty="0">
                <a:latin typeface="Century" panose="02040604050505020304" pitchFamily="18" charset="0"/>
              </a:rPr>
              <a:t>обеспечить своевременный прием от работников и вывод из эксплуатации</a:t>
            </a:r>
            <a:r>
              <a:rPr lang="ru-RU" sz="2600" dirty="0" smtClean="0">
                <a:latin typeface="Century" panose="02040604050505020304" pitchFamily="18" charset="0"/>
              </a:rPr>
              <a:t>, </a:t>
            </a:r>
            <a:br>
              <a:rPr lang="ru-RU" sz="2600" dirty="0" smtClean="0">
                <a:latin typeface="Century" panose="02040604050505020304" pitchFamily="18" charset="0"/>
              </a:rPr>
            </a:br>
            <a:r>
              <a:rPr lang="ru-RU" sz="2600" dirty="0" smtClean="0">
                <a:latin typeface="Century" panose="02040604050505020304" pitchFamily="18" charset="0"/>
              </a:rPr>
              <a:t>а </a:t>
            </a:r>
            <a:r>
              <a:rPr lang="ru-RU" sz="2600" dirty="0">
                <a:latin typeface="Century" panose="02040604050505020304" pitchFamily="18" charset="0"/>
              </a:rPr>
              <a:t>также </a:t>
            </a:r>
            <a:r>
              <a:rPr lang="ru-RU" sz="2600" b="1" dirty="0">
                <a:solidFill>
                  <a:srgbClr val="FF0000"/>
                </a:solidFill>
                <a:latin typeface="Century" panose="02040604050505020304" pitchFamily="18" charset="0"/>
              </a:rPr>
              <a:t>утилизацию</a:t>
            </a:r>
            <a:r>
              <a:rPr lang="ru-RU" sz="2600" dirty="0">
                <a:latin typeface="Century" panose="02040604050505020304" pitchFamily="18" charset="0"/>
              </a:rPr>
              <a:t> </a:t>
            </a:r>
            <a:r>
              <a:rPr lang="ru-RU" sz="2600" dirty="0" smtClean="0">
                <a:latin typeface="Century" panose="02040604050505020304" pitchFamily="18" charset="0"/>
              </a:rPr>
              <a:t>СИЗ.</a:t>
            </a:r>
            <a:endParaRPr lang="ru-RU" sz="2600" dirty="0">
              <a:latin typeface="Century" panose="02040604050505020304" pitchFamily="18" charset="0"/>
            </a:endParaRPr>
          </a:p>
          <a:p>
            <a:pPr marL="447675" indent="-268288" algn="just">
              <a:lnSpc>
                <a:spcPct val="110000"/>
              </a:lnSpc>
              <a:tabLst>
                <a:tab pos="896938" algn="l"/>
              </a:tabLst>
            </a:pPr>
            <a:endParaRPr lang="ru-RU" dirty="0">
              <a:latin typeface="Century" panose="02040604050505020304" pitchFamily="18" charset="0"/>
            </a:endParaRPr>
          </a:p>
          <a:p>
            <a:pPr marL="447675" indent="-268288" algn="just">
              <a:lnSpc>
                <a:spcPct val="110000"/>
              </a:lnSpc>
              <a:tabLst>
                <a:tab pos="896938" algn="l"/>
              </a:tabLst>
            </a:pPr>
            <a:endParaRPr lang="ru-RU" dirty="0">
              <a:latin typeface="Century" panose="02040604050505020304" pitchFamily="18" charset="0"/>
            </a:endParaRPr>
          </a:p>
          <a:p>
            <a:pPr marL="447675" indent="-268288" algn="just">
              <a:lnSpc>
                <a:spcPct val="110000"/>
              </a:lnSpc>
              <a:tabLst>
                <a:tab pos="896938" algn="l"/>
              </a:tabLst>
            </a:pPr>
            <a:endParaRPr lang="ru-RU" dirty="0">
              <a:latin typeface="Century" panose="02040604050505020304" pitchFamily="18" charset="0"/>
            </a:endParaRPr>
          </a:p>
          <a:p>
            <a:pPr marL="447675" indent="-268288" algn="just">
              <a:lnSpc>
                <a:spcPct val="110000"/>
              </a:lnSpc>
              <a:tabLst>
                <a:tab pos="896938" algn="l"/>
              </a:tabLst>
            </a:pPr>
            <a:endParaRPr lang="ru-RU" dirty="0">
              <a:latin typeface="Century" panose="02040604050505020304" pitchFamily="18" charset="0"/>
            </a:endParaRPr>
          </a:p>
          <a:p>
            <a:pPr marL="447675" indent="-268288" algn="just">
              <a:lnSpc>
                <a:spcPct val="110000"/>
              </a:lnSpc>
              <a:tabLst>
                <a:tab pos="896938" algn="l"/>
              </a:tabLst>
            </a:pPr>
            <a:endParaRPr lang="ru-RU" dirty="0">
              <a:latin typeface="Century" panose="02040604050505020304" pitchFamily="18" charset="0"/>
            </a:endParaRPr>
          </a:p>
          <a:p>
            <a:pPr marL="447675" indent="-268288" algn="just">
              <a:lnSpc>
                <a:spcPct val="110000"/>
              </a:lnSpc>
              <a:tabLst>
                <a:tab pos="896938" algn="l"/>
              </a:tabLst>
            </a:pPr>
            <a:endParaRPr lang="ru-RU" dirty="0">
              <a:latin typeface="Century" panose="02040604050505020304" pitchFamily="18" charset="0"/>
            </a:endParaRPr>
          </a:p>
          <a:p>
            <a:pPr marL="447675" indent="-268288" algn="just">
              <a:lnSpc>
                <a:spcPct val="110000"/>
              </a:lnSpc>
              <a:tabLst>
                <a:tab pos="896938" algn="l"/>
              </a:tabLst>
            </a:pPr>
            <a:endParaRPr lang="ru-RU" dirty="0">
              <a:latin typeface="Century" panose="02040604050505020304" pitchFamily="18" charset="0"/>
            </a:endParaRPr>
          </a:p>
          <a:p>
            <a:pPr marL="447675" indent="-268288" algn="just">
              <a:lnSpc>
                <a:spcPct val="110000"/>
              </a:lnSpc>
              <a:tabLst>
                <a:tab pos="896938" algn="l"/>
              </a:tabLst>
            </a:pPr>
            <a:endParaRPr lang="ru-RU" dirty="0">
              <a:latin typeface="Century" panose="020406040505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740" y="6021288"/>
            <a:ext cx="1206268" cy="836712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79095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67544" y="404664"/>
            <a:ext cx="3646716" cy="597666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620688"/>
            <a:ext cx="3528392" cy="561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Стандарты </a:t>
            </a:r>
            <a:r>
              <a:rPr lang="ru-RU" sz="2200" b="1" dirty="0">
                <a:solidFill>
                  <a:srgbClr val="FF0000"/>
                </a:solidFill>
                <a:latin typeface="Calibri" panose="020F0502020204030204" pitchFamily="34" charset="0"/>
              </a:rPr>
              <a:t>безопасности труда</a:t>
            </a:r>
            <a:r>
              <a:rPr lang="ru-RU" sz="22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ru-RU" sz="2100" dirty="0" smtClean="0">
                <a:solidFill>
                  <a:srgbClr val="26282F"/>
                </a:solidFill>
                <a:latin typeface="Calibri" panose="020F0502020204030204" pitchFamily="34" charset="0"/>
              </a:rPr>
              <a:t>– </a:t>
            </a:r>
          </a:p>
          <a:p>
            <a:r>
              <a:rPr lang="ru-RU" sz="2100" dirty="0" smtClean="0">
                <a:solidFill>
                  <a:srgbClr val="26282F"/>
                </a:solidFill>
                <a:latin typeface="Calibri" panose="020F0502020204030204" pitchFamily="34" charset="0"/>
              </a:rPr>
              <a:t>правила</a:t>
            </a:r>
            <a:r>
              <a:rPr lang="ru-RU" sz="2100" dirty="0">
                <a:solidFill>
                  <a:srgbClr val="26282F"/>
                </a:solidFill>
                <a:latin typeface="Calibri" panose="020F0502020204030204" pitchFamily="34" charset="0"/>
              </a:rPr>
              <a:t>, процедуры, критерии и нормативы, направленные на сохранение жизни и здоровья работников </a:t>
            </a:r>
            <a:r>
              <a:rPr lang="ru-RU" sz="2100" dirty="0" smtClean="0">
                <a:solidFill>
                  <a:srgbClr val="26282F"/>
                </a:solidFill>
                <a:latin typeface="Calibri" panose="020F0502020204030204" pitchFamily="34" charset="0"/>
              </a:rPr>
              <a:t/>
            </a:r>
            <a:br>
              <a:rPr lang="ru-RU" sz="2100" dirty="0" smtClean="0">
                <a:solidFill>
                  <a:srgbClr val="26282F"/>
                </a:solidFill>
                <a:latin typeface="Calibri" panose="020F0502020204030204" pitchFamily="34" charset="0"/>
              </a:rPr>
            </a:br>
            <a:r>
              <a:rPr lang="ru-RU" sz="2100" dirty="0" smtClean="0">
                <a:solidFill>
                  <a:srgbClr val="26282F"/>
                </a:solidFill>
                <a:latin typeface="Calibri" panose="020F0502020204030204" pitchFamily="34" charset="0"/>
              </a:rPr>
              <a:t>в </a:t>
            </a:r>
            <a:r>
              <a:rPr lang="ru-RU" sz="2100" dirty="0">
                <a:solidFill>
                  <a:srgbClr val="26282F"/>
                </a:solidFill>
                <a:latin typeface="Calibri" panose="020F0502020204030204" pitchFamily="34" charset="0"/>
              </a:rPr>
              <a:t>процессе трудовой деятельности и </a:t>
            </a:r>
            <a:r>
              <a:rPr lang="ru-RU" sz="2100" dirty="0" smtClean="0">
                <a:solidFill>
                  <a:srgbClr val="26282F"/>
                </a:solidFill>
                <a:latin typeface="Calibri" panose="020F0502020204030204" pitchFamily="34" charset="0"/>
              </a:rPr>
              <a:t>регламентирующие </a:t>
            </a:r>
            <a:r>
              <a:rPr lang="ru-RU" sz="2100" dirty="0">
                <a:solidFill>
                  <a:srgbClr val="26282F"/>
                </a:solidFill>
                <a:latin typeface="Calibri" panose="020F0502020204030204" pitchFamily="34" charset="0"/>
              </a:rPr>
              <a:t>осуществление социально-экономических, организационных, санитарно-гигиенических, лечебно-профилактических, реабилитационных мер </a:t>
            </a:r>
            <a:r>
              <a:rPr lang="ru-RU" sz="2100" dirty="0" smtClean="0">
                <a:solidFill>
                  <a:srgbClr val="26282F"/>
                </a:solidFill>
                <a:latin typeface="Calibri" panose="020F0502020204030204" pitchFamily="34" charset="0"/>
              </a:rPr>
              <a:t/>
            </a:r>
            <a:br>
              <a:rPr lang="ru-RU" sz="2100" dirty="0" smtClean="0">
                <a:solidFill>
                  <a:srgbClr val="26282F"/>
                </a:solidFill>
                <a:latin typeface="Calibri" panose="020F0502020204030204" pitchFamily="34" charset="0"/>
              </a:rPr>
            </a:br>
            <a:r>
              <a:rPr lang="ru-RU" sz="2100" dirty="0" smtClean="0">
                <a:solidFill>
                  <a:srgbClr val="26282F"/>
                </a:solidFill>
                <a:latin typeface="Calibri" panose="020F0502020204030204" pitchFamily="34" charset="0"/>
              </a:rPr>
              <a:t>в </a:t>
            </a:r>
            <a:r>
              <a:rPr lang="ru-RU" sz="2100" dirty="0">
                <a:solidFill>
                  <a:srgbClr val="26282F"/>
                </a:solidFill>
                <a:latin typeface="Calibri" panose="020F0502020204030204" pitchFamily="34" charset="0"/>
              </a:rPr>
              <a:t>области охраны труда</a:t>
            </a:r>
            <a:r>
              <a:rPr lang="ru-RU" sz="2100" dirty="0" smtClean="0">
                <a:solidFill>
                  <a:srgbClr val="26282F"/>
                </a:solidFill>
                <a:latin typeface="Calibri" panose="020F0502020204030204" pitchFamily="34" charset="0"/>
              </a:rPr>
              <a:t>.</a:t>
            </a:r>
            <a:endParaRPr lang="ru-RU" sz="2100" dirty="0">
              <a:solidFill>
                <a:prstClr val="white"/>
              </a:solidFill>
              <a:latin typeface="Calibri" panose="020F0502020204030204" pitchFamily="34" charset="0"/>
              <a:ea typeface="Calibri"/>
              <a:cs typeface="Times New Roman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4211960" y="2636912"/>
            <a:ext cx="784573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95530" y="404664"/>
            <a:ext cx="3646716" cy="561662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20072" y="620688"/>
            <a:ext cx="3384376" cy="5130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49263" fontAlgn="base">
              <a:lnSpc>
                <a:spcPct val="115000"/>
              </a:lnSpc>
              <a:spcBef>
                <a:spcPct val="0"/>
              </a:spcBef>
              <a:spcAft>
                <a:spcPts val="75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ru-RU" sz="2200" b="1" dirty="0">
                <a:solidFill>
                  <a:srgbClr val="FF0000"/>
                </a:solidFill>
                <a:latin typeface="Calibri" panose="020F0502020204030204" pitchFamily="34" charset="0"/>
                <a:ea typeface="Times New Roman"/>
                <a:cs typeface="Times New Roman"/>
              </a:rPr>
              <a:t>Требования охраны труда </a:t>
            </a:r>
            <a:r>
              <a:rPr lang="ru-RU" sz="2200" dirty="0">
                <a:solidFill>
                  <a:prstClr val="black"/>
                </a:solidFill>
                <a:latin typeface="Calibri" panose="020F0502020204030204" pitchFamily="34" charset="0"/>
                <a:ea typeface="Times New Roman"/>
                <a:cs typeface="Times New Roman"/>
              </a:rPr>
              <a:t>- государственные нормативные требования охраны труда, а также требования охраны труда, установленные локальными нормативными актами работодателя, в том числе правилами (стандартами) организации и инструкциями по охране труда</a:t>
            </a:r>
            <a:r>
              <a:rPr lang="ru-RU" sz="2200" dirty="0" smtClean="0">
                <a:solidFill>
                  <a:prstClr val="black"/>
                </a:solidFill>
                <a:latin typeface="Calibri" panose="020F0502020204030204" pitchFamily="34" charset="0"/>
                <a:ea typeface="Times New Roman"/>
                <a:cs typeface="Times New Roman"/>
              </a:rPr>
              <a:t>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732" y="6021288"/>
            <a:ext cx="1206268" cy="83671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611560" y="620688"/>
            <a:ext cx="3312368" cy="56166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683568" y="692696"/>
            <a:ext cx="3312368" cy="55446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6671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9745759">
            <a:off x="5386056" y="1469981"/>
            <a:ext cx="710684" cy="1852234"/>
          </a:xfrm>
          <a:prstGeom prst="rect">
            <a:avLst/>
          </a:prstGeom>
        </p:spPr>
      </p:pic>
      <p:sp>
        <p:nvSpPr>
          <p:cNvPr id="4" name="Стрелка вниз 3"/>
          <p:cNvSpPr/>
          <p:nvPr/>
        </p:nvSpPr>
        <p:spPr>
          <a:xfrm rot="1687685">
            <a:off x="2944052" y="1536530"/>
            <a:ext cx="775856" cy="18388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21124" y="3284984"/>
            <a:ext cx="2880320" cy="187220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39846" y="3199003"/>
            <a:ext cx="2880320" cy="187220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75203" y="3804247"/>
            <a:ext cx="2808312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700" b="1" dirty="0" smtClean="0">
                <a:solidFill>
                  <a:srgbClr val="FF0000"/>
                </a:solidFill>
              </a:rPr>
              <a:t>ПОКУПКА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85172" y="3743363"/>
            <a:ext cx="2789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АРЕНДА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251520" y="365032"/>
            <a:ext cx="8640960" cy="1143000"/>
          </a:xfrm>
        </p:spPr>
        <p:txBody>
          <a:bodyPr anchor="ctr">
            <a:noAutofit/>
          </a:bodyPr>
          <a:lstStyle/>
          <a:p>
            <a:pPr algn="ctr"/>
            <a:r>
              <a:rPr lang="ru-RU" sz="5000" b="1" spc="100" dirty="0" smtClean="0">
                <a:solidFill>
                  <a:srgbClr val="0070C0"/>
                </a:solidFill>
                <a:latin typeface="Century" panose="02040604050505020304" pitchFamily="18" charset="0"/>
              </a:rPr>
              <a:t>Приобретение СИЗ</a:t>
            </a:r>
            <a:endParaRPr lang="ru-RU" sz="5000" b="1" spc="100" dirty="0">
              <a:solidFill>
                <a:srgbClr val="0070C0"/>
              </a:solidFill>
              <a:latin typeface="Century" panose="020406040505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732" y="6021288"/>
            <a:ext cx="1206268" cy="83671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3548315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3400"/>
            <a:ext cx="8064896" cy="11430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Структура Приказа </a:t>
            </a:r>
            <a:r>
              <a:rPr lang="ru-RU" b="1" dirty="0">
                <a:solidFill>
                  <a:srgbClr val="0070C0"/>
                </a:solidFill>
              </a:rPr>
              <a:t>Минтруда России 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от </a:t>
            </a:r>
            <a:r>
              <a:rPr lang="ru-RU" b="1" dirty="0">
                <a:solidFill>
                  <a:srgbClr val="0070C0"/>
                </a:solidFill>
              </a:rPr>
              <a:t>29.10.2021 </a:t>
            </a:r>
            <a:r>
              <a:rPr lang="ru-RU" b="1" dirty="0" smtClean="0">
                <a:solidFill>
                  <a:srgbClr val="0070C0"/>
                </a:solidFill>
              </a:rPr>
              <a:t>№ </a:t>
            </a:r>
            <a:r>
              <a:rPr lang="ru-RU" b="1" dirty="0">
                <a:solidFill>
                  <a:srgbClr val="0070C0"/>
                </a:solidFill>
              </a:rPr>
              <a:t>767н </a:t>
            </a:r>
            <a:r>
              <a:rPr lang="ru-RU" b="1" dirty="0" smtClean="0">
                <a:solidFill>
                  <a:srgbClr val="0070C0"/>
                </a:solidFill>
              </a:rPr>
              <a:t>«</a:t>
            </a:r>
            <a:r>
              <a:rPr lang="ru-RU" b="1" dirty="0">
                <a:solidFill>
                  <a:srgbClr val="0070C0"/>
                </a:solidFill>
              </a:rPr>
              <a:t>Об утверждении единых типовых норм выдачи СИЗ и смывающих средств</a:t>
            </a:r>
            <a:r>
              <a:rPr lang="ru-RU" b="1" dirty="0" smtClean="0">
                <a:solidFill>
                  <a:srgbClr val="0070C0"/>
                </a:solidFill>
              </a:rPr>
              <a:t>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76872"/>
            <a:ext cx="8208912" cy="3742928"/>
          </a:xfrm>
        </p:spPr>
        <p:txBody>
          <a:bodyPr anchor="ctr">
            <a:normAutofit/>
          </a:bodyPr>
          <a:lstStyle/>
          <a:p>
            <a:pPr marL="717550" indent="-541338" algn="just" fontAlgn="base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ru-RU" sz="2200" dirty="0" smtClean="0">
                <a:latin typeface="Century" panose="02040604050505020304" pitchFamily="18" charset="0"/>
              </a:rPr>
              <a:t>Приложение № </a:t>
            </a:r>
            <a:r>
              <a:rPr lang="ru-RU" sz="2200" dirty="0">
                <a:latin typeface="Century" panose="02040604050505020304" pitchFamily="18" charset="0"/>
              </a:rPr>
              <a:t>1. Единые типовые нормы выдачи </a:t>
            </a:r>
            <a:r>
              <a:rPr lang="ru-RU" sz="2200" dirty="0" smtClean="0">
                <a:latin typeface="Century" panose="02040604050505020304" pitchFamily="18" charset="0"/>
              </a:rPr>
              <a:t>СИЗ </a:t>
            </a:r>
            <a:r>
              <a:rPr lang="ru-RU" sz="2200" b="1" dirty="0">
                <a:solidFill>
                  <a:srgbClr val="FF0000"/>
                </a:solidFill>
                <a:latin typeface="Century" panose="02040604050505020304" pitchFamily="18" charset="0"/>
              </a:rPr>
              <a:t>по профессиям </a:t>
            </a:r>
            <a:r>
              <a:rPr lang="ru-RU" sz="2200" dirty="0">
                <a:latin typeface="Century" panose="02040604050505020304" pitchFamily="18" charset="0"/>
              </a:rPr>
              <a:t>(должностям</a:t>
            </a:r>
            <a:r>
              <a:rPr lang="ru-RU" sz="2200" dirty="0" smtClean="0">
                <a:latin typeface="Century" panose="02040604050505020304" pitchFamily="18" charset="0"/>
              </a:rPr>
              <a:t>).</a:t>
            </a:r>
            <a:endParaRPr lang="ru-RU" sz="2200" dirty="0">
              <a:latin typeface="Century" panose="02040604050505020304" pitchFamily="18" charset="0"/>
            </a:endParaRPr>
          </a:p>
          <a:p>
            <a:pPr marL="717550" indent="-541338" algn="just" fontAlgn="base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ru-RU" sz="2200" dirty="0">
                <a:latin typeface="Century" panose="02040604050505020304" pitchFamily="18" charset="0"/>
              </a:rPr>
              <a:t>Приложение </a:t>
            </a:r>
            <a:r>
              <a:rPr lang="ru-RU" sz="2200" dirty="0" smtClean="0">
                <a:latin typeface="Century" panose="02040604050505020304" pitchFamily="18" charset="0"/>
              </a:rPr>
              <a:t>№ </a:t>
            </a:r>
            <a:r>
              <a:rPr lang="ru-RU" sz="2200" dirty="0">
                <a:latin typeface="Century" panose="02040604050505020304" pitchFamily="18" charset="0"/>
              </a:rPr>
              <a:t>2. Единые типовые нормы выдачи </a:t>
            </a:r>
            <a:r>
              <a:rPr lang="ru-RU" sz="2200" dirty="0" smtClean="0">
                <a:latin typeface="Century" panose="02040604050505020304" pitchFamily="18" charset="0"/>
              </a:rPr>
              <a:t>СИЗ в зависимости </a:t>
            </a:r>
            <a:r>
              <a:rPr lang="ru-RU" sz="2200" b="1" dirty="0" smtClean="0">
                <a:solidFill>
                  <a:srgbClr val="FF0000"/>
                </a:solidFill>
                <a:latin typeface="Century" panose="02040604050505020304" pitchFamily="18" charset="0"/>
              </a:rPr>
              <a:t>от </a:t>
            </a:r>
            <a:r>
              <a:rPr lang="ru-RU" sz="2200" b="1" dirty="0">
                <a:solidFill>
                  <a:srgbClr val="FF0000"/>
                </a:solidFill>
                <a:latin typeface="Century" panose="02040604050505020304" pitchFamily="18" charset="0"/>
              </a:rPr>
              <a:t>идентифицированных </a:t>
            </a:r>
            <a:r>
              <a:rPr lang="ru-RU" sz="2200" b="1" dirty="0" smtClean="0">
                <a:solidFill>
                  <a:srgbClr val="FF0000"/>
                </a:solidFill>
                <a:latin typeface="Century" panose="02040604050505020304" pitchFamily="18" charset="0"/>
              </a:rPr>
              <a:t>опасностей</a:t>
            </a:r>
            <a:r>
              <a:rPr lang="ru-RU" sz="2200" dirty="0" smtClean="0">
                <a:latin typeface="Century" panose="02040604050505020304" pitchFamily="18" charset="0"/>
              </a:rPr>
              <a:t>.</a:t>
            </a:r>
            <a:endParaRPr lang="ru-RU" sz="2200" dirty="0">
              <a:latin typeface="Century" panose="02040604050505020304" pitchFamily="18" charset="0"/>
            </a:endParaRPr>
          </a:p>
          <a:p>
            <a:pPr marL="717550" indent="-541338" algn="just" fontAlgn="base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ru-RU" sz="2200" dirty="0">
                <a:latin typeface="Century" panose="02040604050505020304" pitchFamily="18" charset="0"/>
              </a:rPr>
              <a:t>Приложение </a:t>
            </a:r>
            <a:r>
              <a:rPr lang="ru-RU" sz="2200" dirty="0" smtClean="0">
                <a:latin typeface="Century" panose="02040604050505020304" pitchFamily="18" charset="0"/>
              </a:rPr>
              <a:t>№ </a:t>
            </a:r>
            <a:r>
              <a:rPr lang="ru-RU" sz="2200" dirty="0">
                <a:latin typeface="Century" panose="02040604050505020304" pitchFamily="18" charset="0"/>
              </a:rPr>
              <a:t>3. Единые типовые нормы выдачи </a:t>
            </a:r>
            <a:r>
              <a:rPr lang="ru-RU" sz="2200" b="1" dirty="0">
                <a:solidFill>
                  <a:srgbClr val="FF0000"/>
                </a:solidFill>
                <a:latin typeface="Century" panose="02040604050505020304" pitchFamily="18" charset="0"/>
              </a:rPr>
              <a:t>дерматологических </a:t>
            </a:r>
            <a:r>
              <a:rPr lang="ru-RU" sz="2200" b="1" dirty="0" smtClean="0">
                <a:solidFill>
                  <a:srgbClr val="FF0000"/>
                </a:solidFill>
                <a:latin typeface="Century" panose="02040604050505020304" pitchFamily="18" charset="0"/>
              </a:rPr>
              <a:t>СИЗ </a:t>
            </a:r>
            <a:r>
              <a:rPr lang="ru-RU" sz="2200" dirty="0" smtClean="0">
                <a:latin typeface="Century" panose="02040604050505020304" pitchFamily="18" charset="0"/>
              </a:rPr>
              <a:t>и </a:t>
            </a:r>
            <a:r>
              <a:rPr lang="ru-RU" sz="2200" b="1" dirty="0">
                <a:solidFill>
                  <a:srgbClr val="FF0000"/>
                </a:solidFill>
                <a:latin typeface="Century" panose="02040604050505020304" pitchFamily="18" charset="0"/>
              </a:rPr>
              <a:t>смывающих </a:t>
            </a:r>
            <a:r>
              <a:rPr lang="ru-RU" sz="2200" b="1" dirty="0" smtClean="0">
                <a:solidFill>
                  <a:srgbClr val="FF0000"/>
                </a:solidFill>
                <a:latin typeface="Century" panose="02040604050505020304" pitchFamily="18" charset="0"/>
              </a:rPr>
              <a:t>средств</a:t>
            </a:r>
            <a:r>
              <a:rPr lang="ru-RU" sz="2200" dirty="0" smtClean="0">
                <a:latin typeface="Century" panose="02040604050505020304" pitchFamily="18" charset="0"/>
              </a:rPr>
              <a:t>.</a:t>
            </a:r>
            <a:endParaRPr lang="ru-RU" sz="2200" dirty="0">
              <a:latin typeface="Century" panose="02040604050505020304" pitchFamily="18" charset="0"/>
            </a:endParaRPr>
          </a:p>
          <a:p>
            <a:pPr marL="717550" indent="-541338" algn="just">
              <a:buFont typeface="Wingdings" panose="05000000000000000000" pitchFamily="2" charset="2"/>
              <a:buChar char="Ø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732" y="6021288"/>
            <a:ext cx="1206268" cy="836712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53090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47285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732" y="6021288"/>
            <a:ext cx="1206268" cy="83671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4242135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36712"/>
            <a:ext cx="8784976" cy="5760640"/>
          </a:xfrm>
        </p:spPr>
      </p:pic>
      <p:sp>
        <p:nvSpPr>
          <p:cNvPr id="7" name="Прямоугольник 6"/>
          <p:cNvSpPr/>
          <p:nvPr/>
        </p:nvSpPr>
        <p:spPr>
          <a:xfrm>
            <a:off x="539552" y="188640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Обеспечение </a:t>
            </a:r>
            <a:r>
              <a:rPr lang="ru-RU" sz="2800" b="1" dirty="0" smtClean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СИЗ электрика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732" y="6021288"/>
            <a:ext cx="1206268" cy="83671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1845088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36712"/>
            <a:ext cx="8784976" cy="5760640"/>
          </a:xfrm>
        </p:spPr>
      </p:pic>
      <p:sp>
        <p:nvSpPr>
          <p:cNvPr id="7" name="Прямоугольник 6"/>
          <p:cNvSpPr/>
          <p:nvPr/>
        </p:nvSpPr>
        <p:spPr>
          <a:xfrm>
            <a:off x="539552" y="188640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Обеспечение </a:t>
            </a:r>
            <a:r>
              <a:rPr lang="ru-RU" sz="2800" b="1" dirty="0" smtClean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СИЗ электрика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732" y="6021288"/>
            <a:ext cx="1206268" cy="83671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352175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77680" y="1412776"/>
            <a:ext cx="4896544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Выдача СИЗ индивидуального  учета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07904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304416"/>
            <a:ext cx="5436096" cy="35535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732" y="6021288"/>
            <a:ext cx="1206268" cy="836712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783382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1143000"/>
          </a:xfrm>
        </p:spPr>
        <p:txBody>
          <a:bodyPr anchor="ctr"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АДМИНИСТРАТИВНАЯ ОТВЕТСТВЕННОСТЬ</a:t>
            </a:r>
            <a:endParaRPr lang="ru-RU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352928" cy="5256584"/>
          </a:xfrm>
        </p:spPr>
        <p:txBody>
          <a:bodyPr>
            <a:normAutofit fontScale="55000" lnSpcReduction="20000"/>
          </a:bodyPr>
          <a:lstStyle/>
          <a:p>
            <a:pPr marL="0" indent="711200" algn="just">
              <a:lnSpc>
                <a:spcPct val="170000"/>
              </a:lnSpc>
              <a:spcBef>
                <a:spcPts val="600"/>
              </a:spcBef>
              <a:buNone/>
            </a:pPr>
            <a:r>
              <a:rPr lang="ru-RU" sz="3500" dirty="0" smtClean="0">
                <a:solidFill>
                  <a:schemeClr val="tx1"/>
                </a:solidFill>
                <a:latin typeface="Century" panose="02040604050505020304" pitchFamily="18" charset="0"/>
                <a:cs typeface="Times New Roman" pitchFamily="18" charset="0"/>
              </a:rPr>
              <a:t>Согласно </a:t>
            </a:r>
            <a:r>
              <a:rPr lang="ru-RU" sz="3500" b="1" dirty="0" smtClean="0">
                <a:solidFill>
                  <a:srgbClr val="FF0000"/>
                </a:solidFill>
                <a:latin typeface="Century" pitchFamily="18" charset="0"/>
                <a:cs typeface="Times New Roman" pitchFamily="18" charset="0"/>
              </a:rPr>
              <a:t>п. 1 ст. 5.27.1 КоАП РФ</a:t>
            </a:r>
            <a:r>
              <a:rPr lang="ru-RU" sz="3500" dirty="0">
                <a:solidFill>
                  <a:schemeClr val="tx1"/>
                </a:solidFill>
                <a:latin typeface="Century" pitchFamily="18" charset="0"/>
                <a:cs typeface="Times New Roman" pitchFamily="18" charset="0"/>
              </a:rPr>
              <a:t>: </a:t>
            </a:r>
            <a:r>
              <a:rPr lang="ru-RU" sz="3500" dirty="0" smtClean="0">
                <a:latin typeface="Century" panose="02040604050505020304" pitchFamily="18" charset="0"/>
              </a:rPr>
              <a:t>нарушение государственных нормативных требований охраны труда, содержащихся </a:t>
            </a:r>
            <a:br>
              <a:rPr lang="ru-RU" sz="3500" dirty="0" smtClean="0">
                <a:latin typeface="Century" panose="02040604050505020304" pitchFamily="18" charset="0"/>
              </a:rPr>
            </a:br>
            <a:r>
              <a:rPr lang="ru-RU" sz="3500" dirty="0" smtClean="0">
                <a:latin typeface="Century" panose="02040604050505020304" pitchFamily="18" charset="0"/>
              </a:rPr>
              <a:t>в федеральных законах и иных нормативных правовых актах Российской Федерации</a:t>
            </a:r>
            <a:r>
              <a:rPr lang="ru-RU" sz="3500" dirty="0" smtClean="0">
                <a:solidFill>
                  <a:schemeClr val="tx1"/>
                </a:solidFill>
                <a:latin typeface="Century" pitchFamily="18" charset="0"/>
                <a:cs typeface="Times New Roman" pitchFamily="18" charset="0"/>
              </a:rPr>
              <a:t> влечет предупреждение или наложение </a:t>
            </a:r>
            <a:r>
              <a:rPr lang="ru-RU" sz="3500" dirty="0">
                <a:solidFill>
                  <a:schemeClr val="tx1"/>
                </a:solidFill>
                <a:latin typeface="Century" pitchFamily="18" charset="0"/>
                <a:cs typeface="Times New Roman" pitchFamily="18" charset="0"/>
              </a:rPr>
              <a:t>административного </a:t>
            </a:r>
            <a:r>
              <a:rPr lang="ru-RU" sz="3500" dirty="0" smtClean="0">
                <a:solidFill>
                  <a:schemeClr val="tx1"/>
                </a:solidFill>
                <a:latin typeface="Century" pitchFamily="18" charset="0"/>
                <a:cs typeface="Times New Roman" pitchFamily="18" charset="0"/>
              </a:rPr>
              <a:t>штрафа:</a:t>
            </a:r>
          </a:p>
          <a:p>
            <a:pPr marL="87313" indent="623888" algn="just">
              <a:lnSpc>
                <a:spcPct val="170000"/>
              </a:lnSpc>
              <a:spcBef>
                <a:spcPts val="600"/>
              </a:spcBef>
            </a:pPr>
            <a:r>
              <a:rPr lang="ru-RU" sz="3500" dirty="0" smtClean="0">
                <a:solidFill>
                  <a:schemeClr val="tx1"/>
                </a:solidFill>
                <a:latin typeface="Century" pitchFamily="18" charset="0"/>
                <a:cs typeface="Times New Roman" pitchFamily="18" charset="0"/>
              </a:rPr>
              <a:t>на </a:t>
            </a:r>
            <a:r>
              <a:rPr lang="ru-RU" sz="3500" dirty="0">
                <a:solidFill>
                  <a:schemeClr val="tx1"/>
                </a:solidFill>
                <a:latin typeface="Century" pitchFamily="18" charset="0"/>
                <a:cs typeface="Times New Roman" pitchFamily="18" charset="0"/>
              </a:rPr>
              <a:t>должностных лиц в размере </a:t>
            </a:r>
            <a:r>
              <a:rPr lang="ru-RU" sz="3800" b="1" dirty="0">
                <a:solidFill>
                  <a:srgbClr val="FF0000"/>
                </a:solidFill>
                <a:latin typeface="Century" pitchFamily="18" charset="0"/>
                <a:cs typeface="Times New Roman" pitchFamily="18" charset="0"/>
              </a:rPr>
              <a:t>от </a:t>
            </a:r>
            <a:r>
              <a:rPr lang="ru-RU" sz="3800" b="1" dirty="0" smtClean="0">
                <a:solidFill>
                  <a:srgbClr val="FF0000"/>
                </a:solidFill>
                <a:latin typeface="Century" pitchFamily="18" charset="0"/>
                <a:cs typeface="Times New Roman" pitchFamily="18" charset="0"/>
              </a:rPr>
              <a:t>2 000 </a:t>
            </a:r>
            <a:br>
              <a:rPr lang="ru-RU" sz="3800" b="1" dirty="0" smtClean="0">
                <a:solidFill>
                  <a:srgbClr val="FF0000"/>
                </a:solidFill>
                <a:latin typeface="Century" pitchFamily="18" charset="0"/>
                <a:cs typeface="Times New Roman" pitchFamily="18" charset="0"/>
              </a:rPr>
            </a:br>
            <a:r>
              <a:rPr lang="ru-RU" sz="3800" b="1" dirty="0" smtClean="0">
                <a:solidFill>
                  <a:srgbClr val="FF0000"/>
                </a:solidFill>
                <a:latin typeface="Century" pitchFamily="18" charset="0"/>
                <a:cs typeface="Times New Roman" pitchFamily="18" charset="0"/>
              </a:rPr>
              <a:t>до 5 000 рублей</a:t>
            </a:r>
            <a:r>
              <a:rPr lang="ru-RU" sz="3500" dirty="0">
                <a:solidFill>
                  <a:schemeClr val="tx1"/>
                </a:solidFill>
                <a:latin typeface="Century" pitchFamily="18" charset="0"/>
                <a:cs typeface="Times New Roman" pitchFamily="18" charset="0"/>
              </a:rPr>
              <a:t>; </a:t>
            </a:r>
            <a:endParaRPr lang="ru-RU" sz="3500" dirty="0" smtClean="0">
              <a:solidFill>
                <a:schemeClr val="tx1"/>
              </a:solidFill>
              <a:latin typeface="Century" pitchFamily="18" charset="0"/>
              <a:cs typeface="Times New Roman" pitchFamily="18" charset="0"/>
            </a:endParaRPr>
          </a:p>
          <a:p>
            <a:pPr marL="87313" indent="623888" algn="just">
              <a:lnSpc>
                <a:spcPct val="170000"/>
              </a:lnSpc>
              <a:spcBef>
                <a:spcPts val="600"/>
              </a:spcBef>
            </a:pPr>
            <a:r>
              <a:rPr lang="ru-RU" sz="3500" dirty="0" smtClean="0">
                <a:solidFill>
                  <a:schemeClr val="tx1"/>
                </a:solidFill>
                <a:latin typeface="Century" pitchFamily="18" charset="0"/>
                <a:cs typeface="Times New Roman" pitchFamily="18" charset="0"/>
              </a:rPr>
              <a:t>на </a:t>
            </a:r>
            <a:r>
              <a:rPr lang="ru-RU" sz="3500" dirty="0">
                <a:solidFill>
                  <a:schemeClr val="tx1"/>
                </a:solidFill>
                <a:latin typeface="Century" pitchFamily="18" charset="0"/>
                <a:cs typeface="Times New Roman" pitchFamily="18" charset="0"/>
              </a:rPr>
              <a:t>лиц, осуществляющих предпринимательскую деятельность без образования юридического лица, - </a:t>
            </a:r>
            <a:r>
              <a:rPr lang="ru-RU" sz="3800" b="1" dirty="0">
                <a:solidFill>
                  <a:srgbClr val="FF0000"/>
                </a:solidFill>
                <a:latin typeface="Century" pitchFamily="18" charset="0"/>
                <a:cs typeface="Times New Roman" pitchFamily="18" charset="0"/>
              </a:rPr>
              <a:t>от </a:t>
            </a:r>
            <a:r>
              <a:rPr lang="ru-RU" sz="3800" b="1" dirty="0" smtClean="0">
                <a:solidFill>
                  <a:srgbClr val="FF0000"/>
                </a:solidFill>
                <a:latin typeface="Century" pitchFamily="18" charset="0"/>
                <a:cs typeface="Times New Roman" pitchFamily="18" charset="0"/>
              </a:rPr>
              <a:t>2 000 </a:t>
            </a:r>
            <a:r>
              <a:rPr lang="ru-RU" sz="3800" b="1" dirty="0">
                <a:solidFill>
                  <a:srgbClr val="FF0000"/>
                </a:solidFill>
                <a:latin typeface="Century" pitchFamily="18" charset="0"/>
                <a:cs typeface="Times New Roman" pitchFamily="18" charset="0"/>
              </a:rPr>
              <a:t>до </a:t>
            </a:r>
            <a:r>
              <a:rPr lang="ru-RU" sz="3800" b="1" dirty="0" smtClean="0">
                <a:solidFill>
                  <a:srgbClr val="FF0000"/>
                </a:solidFill>
                <a:latin typeface="Century" pitchFamily="18" charset="0"/>
                <a:cs typeface="Times New Roman" pitchFamily="18" charset="0"/>
              </a:rPr>
              <a:t>5 000 рублей</a:t>
            </a:r>
            <a:r>
              <a:rPr lang="ru-RU" sz="3500" dirty="0">
                <a:solidFill>
                  <a:schemeClr val="tx1"/>
                </a:solidFill>
                <a:latin typeface="Century" pitchFamily="18" charset="0"/>
                <a:cs typeface="Times New Roman" pitchFamily="18" charset="0"/>
              </a:rPr>
              <a:t>; </a:t>
            </a:r>
            <a:endParaRPr lang="ru-RU" sz="3500" dirty="0" smtClean="0">
              <a:solidFill>
                <a:schemeClr val="tx1"/>
              </a:solidFill>
              <a:latin typeface="Century" pitchFamily="18" charset="0"/>
              <a:cs typeface="Times New Roman" pitchFamily="18" charset="0"/>
            </a:endParaRPr>
          </a:p>
          <a:p>
            <a:pPr marL="87313" indent="623888" algn="just">
              <a:lnSpc>
                <a:spcPct val="170000"/>
              </a:lnSpc>
              <a:spcBef>
                <a:spcPts val="600"/>
              </a:spcBef>
            </a:pPr>
            <a:r>
              <a:rPr lang="ru-RU" sz="3500" dirty="0" smtClean="0">
                <a:solidFill>
                  <a:schemeClr val="tx1"/>
                </a:solidFill>
                <a:latin typeface="Century" pitchFamily="18" charset="0"/>
                <a:cs typeface="Times New Roman" pitchFamily="18" charset="0"/>
              </a:rPr>
              <a:t>на </a:t>
            </a:r>
            <a:r>
              <a:rPr lang="ru-RU" sz="3500" dirty="0">
                <a:solidFill>
                  <a:schemeClr val="tx1"/>
                </a:solidFill>
                <a:latin typeface="Century" pitchFamily="18" charset="0"/>
                <a:cs typeface="Times New Roman" pitchFamily="18" charset="0"/>
              </a:rPr>
              <a:t>юридических лиц - </a:t>
            </a:r>
            <a:r>
              <a:rPr lang="ru-RU" sz="3800" b="1" dirty="0">
                <a:solidFill>
                  <a:srgbClr val="FF0000"/>
                </a:solidFill>
                <a:latin typeface="Century" pitchFamily="18" charset="0"/>
                <a:cs typeface="Times New Roman" pitchFamily="18" charset="0"/>
              </a:rPr>
              <a:t>от </a:t>
            </a:r>
            <a:r>
              <a:rPr lang="ru-RU" sz="3800" b="1" dirty="0" smtClean="0">
                <a:solidFill>
                  <a:srgbClr val="FF0000"/>
                </a:solidFill>
                <a:latin typeface="Century" pitchFamily="18" charset="0"/>
                <a:cs typeface="Times New Roman" pitchFamily="18" charset="0"/>
              </a:rPr>
              <a:t>50 000 до 80 000 </a:t>
            </a:r>
            <a:r>
              <a:rPr lang="ru-RU" sz="3800" b="1" dirty="0">
                <a:solidFill>
                  <a:srgbClr val="FF0000"/>
                </a:solidFill>
                <a:latin typeface="Century" pitchFamily="18" charset="0"/>
                <a:cs typeface="Times New Roman" pitchFamily="18" charset="0"/>
              </a:rPr>
              <a:t>рублей</a:t>
            </a:r>
            <a:r>
              <a:rPr lang="ru-RU" sz="3500" dirty="0" smtClean="0">
                <a:solidFill>
                  <a:schemeClr val="tx1"/>
                </a:solidFill>
                <a:latin typeface="Century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732" y="6021288"/>
            <a:ext cx="1206268" cy="836712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2130334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496944" cy="4608512"/>
          </a:xfrm>
        </p:spPr>
        <p:txBody>
          <a:bodyPr>
            <a:noAutofit/>
          </a:bodyPr>
          <a:lstStyle/>
          <a:p>
            <a:pPr marL="0" indent="711200"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Согласно </a:t>
            </a:r>
            <a:r>
              <a:rPr lang="ru-RU" b="1" dirty="0" smtClean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п. 4 ст. 5.27.1 КоАП РФ</a:t>
            </a:r>
            <a:r>
              <a:rPr lang="ru-RU" dirty="0" smtClean="0">
                <a:solidFill>
                  <a:schemeClr val="tx1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: необеспечение работников средствами индивидуальной защиты </a:t>
            </a:r>
            <a:r>
              <a:rPr lang="ru-RU" dirty="0" smtClean="0">
                <a:latin typeface="Century" panose="02040604050505020304" pitchFamily="18" charset="0"/>
                <a:cs typeface="Arial" panose="020B0604020202020204" pitchFamily="34" charset="0"/>
              </a:rPr>
              <a:t>(</a:t>
            </a:r>
            <a:r>
              <a:rPr lang="ru-RU" b="1" dirty="0" smtClean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2 класс степени риска</a:t>
            </a:r>
            <a:r>
              <a:rPr lang="ru-RU" dirty="0" smtClean="0">
                <a:latin typeface="Century" panose="02040604050505020304" pitchFamily="18" charset="0"/>
                <a:cs typeface="Arial" panose="020B0604020202020204" pitchFamily="34" charset="0"/>
              </a:rPr>
              <a:t>) влечет </a:t>
            </a:r>
            <a:r>
              <a:rPr lang="ru-RU" dirty="0" smtClean="0">
                <a:solidFill>
                  <a:schemeClr val="tx1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наложение административного штрафа:</a:t>
            </a:r>
          </a:p>
          <a:p>
            <a:pPr marL="174625" indent="536575" algn="just">
              <a:lnSpc>
                <a:spcPct val="150000"/>
              </a:lnSpc>
              <a:spcBef>
                <a:spcPts val="600"/>
              </a:spcBef>
            </a:pPr>
            <a:r>
              <a:rPr lang="ru-RU" dirty="0" smtClean="0">
                <a:solidFill>
                  <a:schemeClr val="tx1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на должностных лиц в размере  </a:t>
            </a:r>
            <a:r>
              <a:rPr lang="ru-RU" b="1" dirty="0" smtClean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от  20 000  до  30 000 рублей</a:t>
            </a:r>
            <a:r>
              <a:rPr lang="ru-RU" dirty="0" smtClean="0">
                <a:solidFill>
                  <a:schemeClr val="tx1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; </a:t>
            </a:r>
          </a:p>
          <a:p>
            <a:pPr marL="174625" indent="536575" algn="just">
              <a:lnSpc>
                <a:spcPct val="150000"/>
              </a:lnSpc>
              <a:spcBef>
                <a:spcPts val="600"/>
              </a:spcBef>
            </a:pPr>
            <a:r>
              <a:rPr lang="ru-RU" dirty="0" smtClean="0">
                <a:solidFill>
                  <a:schemeClr val="tx1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на лиц, осуществляющих предпринимательскую деятельность без образования юридического лица, - </a:t>
            </a:r>
            <a:r>
              <a:rPr lang="ru-RU" b="1" dirty="0" smtClean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от  20 000 </a:t>
            </a:r>
            <a:br>
              <a:rPr lang="ru-RU" b="1" dirty="0" smtClean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до 30 000 рублей</a:t>
            </a:r>
            <a:r>
              <a:rPr lang="ru-RU" dirty="0" smtClean="0">
                <a:solidFill>
                  <a:schemeClr val="tx1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; </a:t>
            </a:r>
          </a:p>
          <a:p>
            <a:pPr marL="174625" indent="536575" algn="just">
              <a:lnSpc>
                <a:spcPct val="150000"/>
              </a:lnSpc>
              <a:spcBef>
                <a:spcPts val="600"/>
              </a:spcBef>
            </a:pPr>
            <a:r>
              <a:rPr lang="ru-RU" dirty="0" smtClean="0">
                <a:solidFill>
                  <a:schemeClr val="tx1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на юридических лиц - </a:t>
            </a:r>
            <a:r>
              <a:rPr lang="ru-RU" b="1" dirty="0" smtClean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от  130 000  до  150 000  рублей</a:t>
            </a:r>
            <a:r>
              <a:rPr lang="ru-RU" dirty="0" smtClean="0">
                <a:solidFill>
                  <a:schemeClr val="tx1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.</a:t>
            </a:r>
            <a:endParaRPr lang="ru-RU" dirty="0">
              <a:solidFill>
                <a:schemeClr val="tx1"/>
              </a:solidFill>
              <a:latin typeface="Century" panose="02040604050505020304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1143000"/>
          </a:xfrm>
        </p:spPr>
        <p:txBody>
          <a:bodyPr anchor="ctr"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АДМИНИСТРАТИВНАЯ ОТВЕТСТВЕННОСТЬ</a:t>
            </a:r>
            <a:endParaRPr lang="ru-RU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732" y="6021288"/>
            <a:ext cx="1206268" cy="836712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2130334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696" y="3501008"/>
            <a:ext cx="5281304" cy="33569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0" y="147990"/>
            <a:ext cx="9144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prstClr val="black"/>
                </a:solidFill>
                <a:latin typeface="Corbel" panose="020B0503020204020204" pitchFamily="34" charset="0"/>
              </a:rPr>
              <a:t>Информационный проект</a:t>
            </a:r>
            <a:r>
              <a:rPr lang="ru-RU" sz="2200" b="1" dirty="0" smtClean="0">
                <a:solidFill>
                  <a:srgbClr val="444FDC">
                    <a:lumMod val="75000"/>
                  </a:srgbClr>
                </a:solidFill>
                <a:latin typeface="Corbel" panose="020B0503020204020204" pitchFamily="34" charset="0"/>
              </a:rPr>
              <a:t>:</a:t>
            </a:r>
            <a:r>
              <a:rPr lang="ru-RU" sz="2200" b="1" dirty="0" smtClean="0">
                <a:solidFill>
                  <a:srgbClr val="FF0000"/>
                </a:solidFill>
                <a:latin typeface="Corbel" panose="020B0503020204020204" pitchFamily="34" charset="0"/>
              </a:rPr>
              <a:t> </a:t>
            </a:r>
            <a:r>
              <a:rPr lang="ru-RU" sz="3200" b="1" dirty="0" smtClean="0">
                <a:solidFill>
                  <a:prstClr val="black"/>
                </a:solidFill>
                <a:latin typeface="Corbel" panose="020B0503020204020204" pitchFamily="34" charset="0"/>
              </a:rPr>
              <a:t>#</a:t>
            </a:r>
            <a:r>
              <a:rPr lang="ru-RU" sz="3400" b="1" dirty="0" smtClean="0">
                <a:solidFill>
                  <a:srgbClr val="FF0000"/>
                </a:solidFill>
                <a:latin typeface="Corbel" panose="020B0503020204020204" pitchFamily="34" charset="0"/>
              </a:rPr>
              <a:t>Охрана труда в Сам</a:t>
            </a:r>
            <a:r>
              <a:rPr lang="ru-RU" sz="3200" b="1" dirty="0" smtClean="0">
                <a:solidFill>
                  <a:srgbClr val="FF0000"/>
                </a:solidFill>
                <a:latin typeface="Corbel" panose="020B0503020204020204" pitchFamily="34" charset="0"/>
              </a:rPr>
              <a:t>аре</a:t>
            </a:r>
            <a:endParaRPr lang="ru-RU" sz="3200" b="1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1665233"/>
            <a:ext cx="84249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/>
              <a:t>Спасибо за внимание!</a:t>
            </a:r>
            <a:endParaRPr lang="ru-RU" sz="3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3212976"/>
            <a:ext cx="381642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Консультант отдела охраны труда Администрации городского округа Самара</a:t>
            </a:r>
          </a:p>
          <a:p>
            <a:endParaRPr lang="ru-RU" sz="2200" b="1" dirty="0" smtClean="0"/>
          </a:p>
          <a:p>
            <a:r>
              <a:rPr lang="ru-RU" sz="2200" b="1" dirty="0" smtClean="0">
                <a:solidFill>
                  <a:srgbClr val="FF0000"/>
                </a:solidFill>
              </a:rPr>
              <a:t>Васюхин Дмитрий Владимирович</a:t>
            </a:r>
            <a:endParaRPr lang="ru-RU" sz="2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15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352928" cy="1143000"/>
          </a:xfrm>
        </p:spPr>
        <p:txBody>
          <a:bodyPr anchor="ctr">
            <a:norm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Georgia" panose="02040502050405020303" pitchFamily="18" charset="0"/>
              </a:rPr>
              <a:t>Обеспечение СИЗ и </a:t>
            </a:r>
            <a:r>
              <a:rPr 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смывающими средствами</a:t>
            </a:r>
            <a:endParaRPr lang="ru-RU" b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352928" cy="4752528"/>
          </a:xfrm>
        </p:spPr>
        <p:txBody>
          <a:bodyPr>
            <a:normAutofit/>
          </a:bodyPr>
          <a:lstStyle/>
          <a:p>
            <a:pPr marL="541338" indent="-365125" algn="just">
              <a:buFont typeface="Wingdings" panose="05000000000000000000" pitchFamily="2" charset="2"/>
              <a:buChar char="q"/>
            </a:pP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Для защиты от воздействия </a:t>
            </a:r>
            <a:r>
              <a:rPr lang="ru-RU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вредных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 и (или) </a:t>
            </a:r>
            <a:r>
              <a:rPr lang="ru-RU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опасных факторов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производственной среды и (или) </a:t>
            </a:r>
            <a:r>
              <a:rPr lang="ru-RU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загрязнения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, а также на работах, выполняемых </a:t>
            </a:r>
            <a:r>
              <a:rPr lang="ru-RU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особых температурных условиях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, работникам бесплатно выдаются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СИЗ и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смывающие средства, прошедшие подтверждение соответствия в порядке, установленном законодательством Российской Федерации о техническом регулировании.</a:t>
            </a:r>
          </a:p>
          <a:p>
            <a:pPr marL="541338" indent="-365125" algn="just">
              <a:buFont typeface="Wingdings" panose="05000000000000000000" pitchFamily="2" charset="2"/>
              <a:buChar char="q"/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СИЗ включают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в себя </a:t>
            </a:r>
            <a:r>
              <a:rPr lang="ru-RU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специальную одежду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специальную обувь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дерматологические средства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защиты, </a:t>
            </a:r>
            <a:r>
              <a:rPr lang="ru-RU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средства защиты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органов дыхания, рук, головы, лица, органа слуха, глаз, средства защиты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от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падения с высоты и другие средства индивидуальной защиты, требования к которым определяются в соответствии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с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законодательством Российской Федерации о техническом регулировании.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732" y="6021288"/>
            <a:ext cx="1206268" cy="836712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484044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352928" cy="1143000"/>
          </a:xfrm>
        </p:spPr>
        <p:txBody>
          <a:bodyPr anchor="ctr">
            <a:norm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Georgia" panose="02040502050405020303" pitchFamily="18" charset="0"/>
              </a:rPr>
              <a:t>Ответственность </a:t>
            </a:r>
            <a:r>
              <a:rPr 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работодателя </a:t>
            </a:r>
            <a:br>
              <a:rPr 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в отношении СИЗ:</a:t>
            </a:r>
            <a:endParaRPr lang="ru-RU" b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352928" cy="4320480"/>
          </a:xfrm>
        </p:spPr>
        <p:txBody>
          <a:bodyPr>
            <a:normAutofit lnSpcReduction="10000"/>
          </a:bodyPr>
          <a:lstStyle/>
          <a:p>
            <a:pPr marL="447675" indent="-268288" algn="just">
              <a:lnSpc>
                <a:spcPct val="120000"/>
              </a:lnSpc>
              <a:tabLst>
                <a:tab pos="896938" algn="l"/>
              </a:tabLst>
            </a:pPr>
            <a:r>
              <a:rPr lang="ru-RU" dirty="0" smtClean="0">
                <a:latin typeface="Century" panose="02040604050505020304" pitchFamily="18" charset="0"/>
              </a:rPr>
              <a:t>определение потребности в СИЗ; </a:t>
            </a:r>
          </a:p>
          <a:p>
            <a:pPr marL="447675" indent="-268288" algn="just">
              <a:lnSpc>
                <a:spcPct val="120000"/>
              </a:lnSpc>
              <a:tabLst>
                <a:tab pos="896938" algn="l"/>
              </a:tabLst>
            </a:pPr>
            <a:r>
              <a:rPr lang="ru-RU" dirty="0" smtClean="0">
                <a:latin typeface="Century" panose="02040604050505020304" pitchFamily="18" charset="0"/>
              </a:rPr>
              <a:t>выбор СИЗ; </a:t>
            </a:r>
          </a:p>
          <a:p>
            <a:pPr marL="447675" indent="-268288" algn="just">
              <a:lnSpc>
                <a:spcPct val="120000"/>
              </a:lnSpc>
              <a:tabLst>
                <a:tab pos="896938" algn="l"/>
              </a:tabLst>
            </a:pPr>
            <a:r>
              <a:rPr lang="ru-RU" dirty="0" smtClean="0">
                <a:latin typeface="Century" panose="02040604050505020304" pitchFamily="18" charset="0"/>
              </a:rPr>
              <a:t>своевременную </a:t>
            </a:r>
            <a:r>
              <a:rPr lang="ru-RU" dirty="0">
                <a:latin typeface="Century" panose="02040604050505020304" pitchFamily="18" charset="0"/>
              </a:rPr>
              <a:t>и в полном объеме выдачу работникам </a:t>
            </a:r>
            <a:r>
              <a:rPr lang="ru-RU" dirty="0" smtClean="0">
                <a:latin typeface="Century" panose="02040604050505020304" pitchFamily="18" charset="0"/>
              </a:rPr>
              <a:t>СИЗ</a:t>
            </a:r>
            <a:r>
              <a:rPr lang="ru-RU" dirty="0">
                <a:latin typeface="Century" panose="02040604050505020304" pitchFamily="18" charset="0"/>
              </a:rPr>
              <a:t>;</a:t>
            </a:r>
            <a:endParaRPr lang="ru-RU" dirty="0" smtClean="0">
              <a:latin typeface="Century" panose="02040604050505020304" pitchFamily="18" charset="0"/>
            </a:endParaRPr>
          </a:p>
          <a:p>
            <a:pPr marL="447675" indent="-268288" algn="just">
              <a:lnSpc>
                <a:spcPct val="120000"/>
              </a:lnSpc>
              <a:tabLst>
                <a:tab pos="896938" algn="l"/>
              </a:tabLst>
            </a:pPr>
            <a:r>
              <a:rPr lang="ru-RU" dirty="0" smtClean="0">
                <a:latin typeface="Century" panose="02040604050505020304" pitchFamily="18" charset="0"/>
              </a:rPr>
              <a:t>организация </a:t>
            </a:r>
            <a:r>
              <a:rPr lang="ru-RU" dirty="0">
                <a:latin typeface="Century" panose="02040604050505020304" pitchFamily="18" charset="0"/>
              </a:rPr>
              <a:t>контроля за правильностью </a:t>
            </a:r>
            <a:r>
              <a:rPr lang="ru-RU" dirty="0" smtClean="0">
                <a:latin typeface="Century" panose="02040604050505020304" pitchFamily="18" charset="0"/>
              </a:rPr>
              <a:t>эксплуатации работниками СИЗ; </a:t>
            </a:r>
          </a:p>
          <a:p>
            <a:pPr marL="447675" indent="-268288" algn="just">
              <a:lnSpc>
                <a:spcPct val="120000"/>
              </a:lnSpc>
              <a:tabLst>
                <a:tab pos="896938" algn="l"/>
              </a:tabLst>
            </a:pPr>
            <a:r>
              <a:rPr lang="ru-RU" dirty="0" smtClean="0">
                <a:latin typeface="Century" panose="02040604050505020304" pitchFamily="18" charset="0"/>
              </a:rPr>
              <a:t>хранение СИЗ; </a:t>
            </a:r>
          </a:p>
          <a:p>
            <a:pPr marL="447675" indent="-268288" algn="just">
              <a:lnSpc>
                <a:spcPct val="120000"/>
              </a:lnSpc>
              <a:tabLst>
                <a:tab pos="896938" algn="l"/>
              </a:tabLst>
            </a:pPr>
            <a:r>
              <a:rPr lang="ru-RU" dirty="0" smtClean="0">
                <a:latin typeface="Century" panose="02040604050505020304" pitchFamily="18" charset="0"/>
              </a:rPr>
              <a:t>уход за СИЗ; </a:t>
            </a:r>
          </a:p>
          <a:p>
            <a:pPr marL="447675" indent="-268288" algn="just">
              <a:lnSpc>
                <a:spcPct val="120000"/>
              </a:lnSpc>
              <a:tabLst>
                <a:tab pos="896938" algn="l"/>
              </a:tabLst>
            </a:pPr>
            <a:r>
              <a:rPr lang="ru-RU" dirty="0" smtClean="0">
                <a:latin typeface="Century" panose="02040604050505020304" pitchFamily="18" charset="0"/>
              </a:rPr>
              <a:t>вывод </a:t>
            </a:r>
            <a:r>
              <a:rPr lang="ru-RU" dirty="0">
                <a:latin typeface="Century" panose="02040604050505020304" pitchFamily="18" charset="0"/>
              </a:rPr>
              <a:t>из эксплуатации </a:t>
            </a:r>
            <a:r>
              <a:rPr lang="ru-RU" dirty="0" smtClean="0">
                <a:latin typeface="Century" panose="02040604050505020304" pitchFamily="18" charset="0"/>
              </a:rPr>
              <a:t>СИЗ.</a:t>
            </a:r>
            <a:endParaRPr lang="ru-RU" dirty="0">
              <a:latin typeface="Century" panose="020406040505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732" y="6021288"/>
            <a:ext cx="1206268" cy="836712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32681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ъект 2"/>
          <p:cNvSpPr>
            <a:spLocks noGrp="1"/>
          </p:cNvSpPr>
          <p:nvPr>
            <p:ph idx="1"/>
          </p:nvPr>
        </p:nvSpPr>
        <p:spPr>
          <a:xfrm>
            <a:off x="251520" y="1700807"/>
            <a:ext cx="8640960" cy="4824537"/>
          </a:xfrm>
        </p:spPr>
        <p:txBody>
          <a:bodyPr>
            <a:noAutofit/>
          </a:bodyPr>
          <a:lstStyle/>
          <a:p>
            <a:pPr marL="355600" indent="-3556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ru-RU" altLang="ru-RU" sz="1800" b="1" dirty="0" smtClean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организацию </a:t>
            </a:r>
            <a:r>
              <a:rPr lang="ru-RU" altLang="ru-RU" sz="1800" b="1" dirty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контроля за состоянием условий труда </a:t>
            </a:r>
            <a:r>
              <a:rPr lang="ru-RU" altLang="ru-RU" sz="1800" dirty="0">
                <a:latin typeface="Century" panose="02040604050505020304" pitchFamily="18" charset="0"/>
                <a:cs typeface="Arial" panose="020B0604020202020204" pitchFamily="34" charset="0"/>
              </a:rPr>
              <a:t>на рабочих </a:t>
            </a:r>
            <a:r>
              <a:rPr lang="ru-RU" altLang="ru-RU" sz="1800" dirty="0" smtClean="0">
                <a:latin typeface="Century" panose="02040604050505020304" pitchFamily="18" charset="0"/>
                <a:cs typeface="Arial" panose="020B0604020202020204" pitchFamily="34" charset="0"/>
              </a:rPr>
              <a:t/>
            </a:r>
            <a:br>
              <a:rPr lang="ru-RU" altLang="ru-RU" sz="1800" dirty="0" smtClean="0">
                <a:latin typeface="Century" panose="02040604050505020304" pitchFamily="18" charset="0"/>
                <a:cs typeface="Arial" panose="020B0604020202020204" pitchFamily="34" charset="0"/>
              </a:rPr>
            </a:br>
            <a:r>
              <a:rPr lang="ru-RU" altLang="ru-RU" sz="1800" dirty="0" smtClean="0">
                <a:latin typeface="Century" panose="02040604050505020304" pitchFamily="18" charset="0"/>
                <a:cs typeface="Arial" panose="020B0604020202020204" pitchFamily="34" charset="0"/>
              </a:rPr>
              <a:t>местах</a:t>
            </a:r>
            <a:r>
              <a:rPr lang="ru-RU" altLang="ru-RU" sz="1800" dirty="0">
                <a:latin typeface="Century" panose="02040604050505020304" pitchFamily="18" charset="0"/>
                <a:cs typeface="Arial" panose="020B0604020202020204" pitchFamily="34" charset="0"/>
              </a:rPr>
              <a:t>, </a:t>
            </a:r>
            <a:r>
              <a:rPr lang="ru-RU" altLang="ru-RU" sz="1800" b="1" dirty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соблюдением работниками требований охраны труда</a:t>
            </a:r>
            <a:r>
              <a:rPr lang="ru-RU" altLang="ru-RU" sz="1800" dirty="0">
                <a:latin typeface="Century" panose="02040604050505020304" pitchFamily="18" charset="0"/>
                <a:cs typeface="Arial" panose="020B0604020202020204" pitchFamily="34" charset="0"/>
              </a:rPr>
              <a:t>, </a:t>
            </a:r>
            <a:r>
              <a:rPr lang="ru-RU" altLang="ru-RU" sz="1800" dirty="0" smtClean="0">
                <a:latin typeface="Century" panose="02040604050505020304" pitchFamily="18" charset="0"/>
                <a:cs typeface="Arial" panose="020B0604020202020204" pitchFamily="34" charset="0"/>
              </a:rPr>
              <a:t/>
            </a:r>
            <a:br>
              <a:rPr lang="ru-RU" altLang="ru-RU" sz="1800" dirty="0" smtClean="0">
                <a:latin typeface="Century" panose="02040604050505020304" pitchFamily="18" charset="0"/>
                <a:cs typeface="Arial" panose="020B0604020202020204" pitchFamily="34" charset="0"/>
              </a:rPr>
            </a:br>
            <a:r>
              <a:rPr lang="ru-RU" altLang="ru-RU" sz="1800" dirty="0" smtClean="0">
                <a:latin typeface="Century" panose="02040604050505020304" pitchFamily="18" charset="0"/>
                <a:cs typeface="Arial" panose="020B0604020202020204" pitchFamily="34" charset="0"/>
              </a:rPr>
              <a:t>а </a:t>
            </a:r>
            <a:r>
              <a:rPr lang="ru-RU" altLang="ru-RU" sz="1800" dirty="0">
                <a:latin typeface="Century" panose="02040604050505020304" pitchFamily="18" charset="0"/>
                <a:cs typeface="Arial" panose="020B0604020202020204" pitchFamily="34" charset="0"/>
              </a:rPr>
              <a:t>также за </a:t>
            </a:r>
            <a:r>
              <a:rPr lang="ru-RU" altLang="ru-RU" sz="1800" b="1" dirty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правильностью применения </a:t>
            </a:r>
            <a:r>
              <a:rPr lang="ru-RU" altLang="ru-RU" sz="1800" dirty="0">
                <a:latin typeface="Century" panose="02040604050505020304" pitchFamily="18" charset="0"/>
                <a:cs typeface="Arial" panose="020B0604020202020204" pitchFamily="34" charset="0"/>
              </a:rPr>
              <a:t>ими средств индивидуальной и коллективной защиты;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None/>
            </a:pPr>
            <a:endParaRPr lang="ru-RU" altLang="ru-RU" sz="1900" dirty="0" smtClean="0">
              <a:solidFill>
                <a:schemeClr val="tx1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4" cy="1143000"/>
          </a:xfrm>
        </p:spPr>
        <p:txBody>
          <a:bodyPr anchor="ctr">
            <a:noAutofit/>
          </a:bodyPr>
          <a:lstStyle/>
          <a:p>
            <a:pPr algn="ctr"/>
            <a:r>
              <a:rPr lang="ru-RU" alt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ОБЯЗАННОСТИ  </a:t>
            </a:r>
            <a:br>
              <a:rPr lang="ru-RU" alt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alt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РАБОТОДАТЕЛЯ</a:t>
            </a: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-11860" y="6462467"/>
            <a:ext cx="18351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prstClr val="black"/>
                </a:solidFill>
                <a:latin typeface="Arial" pitchFamily="34" charset="0"/>
              </a:rPr>
              <a:t>ст. </a:t>
            </a:r>
            <a:r>
              <a:rPr lang="ru-RU" altLang="ru-RU" sz="1800" b="1" dirty="0" smtClean="0">
                <a:solidFill>
                  <a:prstClr val="black"/>
                </a:solidFill>
                <a:latin typeface="Arial" pitchFamily="34" charset="0"/>
              </a:rPr>
              <a:t>214 </a:t>
            </a:r>
            <a:r>
              <a:rPr lang="ru-RU" altLang="ru-RU" sz="1800" b="1" dirty="0">
                <a:solidFill>
                  <a:prstClr val="black"/>
                </a:solidFill>
                <a:latin typeface="Arial" pitchFamily="34" charset="0"/>
              </a:rPr>
              <a:t>ТК РФ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08756"/>
            <a:ext cx="1152128" cy="12687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76258" y="308756"/>
            <a:ext cx="1155993" cy="12687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732" y="6021288"/>
            <a:ext cx="1206268" cy="836712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75928" y="3366120"/>
            <a:ext cx="84969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ОБЯЗАННОСТИ  </a:t>
            </a:r>
            <a:br>
              <a:rPr lang="ru-RU" alt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alt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РАБОТНИКА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8716" y="3312368"/>
            <a:ext cx="889944" cy="126876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2307" y="3284984"/>
            <a:ext cx="889944" cy="1268760"/>
          </a:xfrm>
          <a:prstGeom prst="rect">
            <a:avLst/>
          </a:prstGeom>
        </p:spPr>
      </p:pic>
      <p:sp>
        <p:nvSpPr>
          <p:cNvPr id="11" name="Объект 2"/>
          <p:cNvSpPr txBox="1">
            <a:spLocks/>
          </p:cNvSpPr>
          <p:nvPr/>
        </p:nvSpPr>
        <p:spPr>
          <a:xfrm>
            <a:off x="323850" y="4725144"/>
            <a:ext cx="8568630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383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41363" indent="-17145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6788" indent="-17303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08088" indent="-17303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44752" indent="-173736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82496" indent="-173736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73736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57984" indent="-173736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indent="-27305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ru-RU" altLang="ru-RU" sz="1800" b="1" dirty="0" smtClean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использовать и правильно применять </a:t>
            </a:r>
            <a:r>
              <a:rPr lang="ru-RU" altLang="ru-RU" sz="1800" dirty="0" smtClean="0">
                <a:latin typeface="Century" panose="02040604050505020304" pitchFamily="18" charset="0"/>
                <a:cs typeface="Arial" panose="020B0604020202020204" pitchFamily="34" charset="0"/>
              </a:rPr>
              <a:t>средства индивидуальной и коллективной защиты</a:t>
            </a:r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1823290" y="6465452"/>
            <a:ext cx="18351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prstClr val="black"/>
                </a:solidFill>
                <a:latin typeface="Arial" pitchFamily="34" charset="0"/>
              </a:rPr>
              <a:t>ст. </a:t>
            </a:r>
            <a:r>
              <a:rPr lang="ru-RU" altLang="ru-RU" sz="1800" b="1" dirty="0" smtClean="0">
                <a:solidFill>
                  <a:prstClr val="black"/>
                </a:solidFill>
                <a:latin typeface="Arial" pitchFamily="34" charset="0"/>
              </a:rPr>
              <a:t>215 </a:t>
            </a:r>
            <a:r>
              <a:rPr lang="ru-RU" altLang="ru-RU" sz="1800" b="1" dirty="0">
                <a:solidFill>
                  <a:prstClr val="black"/>
                </a:solidFill>
                <a:latin typeface="Arial" pitchFamily="34" charset="0"/>
              </a:rPr>
              <a:t>ТК РФ</a:t>
            </a:r>
          </a:p>
        </p:txBody>
      </p:sp>
    </p:spTree>
    <p:extLst>
      <p:ext uri="{BB962C8B-B14F-4D97-AF65-F5344CB8AC3E}">
        <p14:creationId xmlns:p14="http://schemas.microsoft.com/office/powerpoint/2010/main" val="105084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4824537"/>
          </a:xfrm>
        </p:spPr>
        <p:txBody>
          <a:bodyPr>
            <a:noAutofit/>
          </a:bodyPr>
          <a:lstStyle/>
          <a:p>
            <a:pPr marL="355600" indent="-3556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ru-RU" altLang="ru-RU" sz="1700" b="1" dirty="0" smtClean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обучение </a:t>
            </a:r>
            <a:r>
              <a:rPr lang="ru-RU" altLang="ru-RU" sz="1700" b="1" dirty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по охране труда</a:t>
            </a:r>
            <a:r>
              <a:rPr lang="ru-RU" altLang="ru-RU" sz="1700" dirty="0">
                <a:latin typeface="Century" panose="02040604050505020304" pitchFamily="18" charset="0"/>
                <a:cs typeface="Arial" panose="020B0604020202020204" pitchFamily="34" charset="0"/>
              </a:rPr>
              <a:t>, в том числе обучение безопасным методам и приемам выполнения работ, </a:t>
            </a:r>
            <a:r>
              <a:rPr lang="ru-RU" altLang="ru-RU" sz="1700" b="1" dirty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обучение по оказанию первой помощи пострадавшим </a:t>
            </a:r>
            <a:r>
              <a:rPr lang="ru-RU" altLang="ru-RU" sz="1700" dirty="0">
                <a:latin typeface="Century" panose="02040604050505020304" pitchFamily="18" charset="0"/>
                <a:cs typeface="Arial" panose="020B0604020202020204" pitchFamily="34" charset="0"/>
              </a:rPr>
              <a:t>на производстве, </a:t>
            </a:r>
            <a:r>
              <a:rPr lang="ru-RU" altLang="ru-RU" sz="1700" b="1" dirty="0" smtClean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обучение по </a:t>
            </a:r>
            <a:r>
              <a:rPr lang="ru-RU" altLang="ru-RU" sz="1700" b="1" dirty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использованию (применению) средств индивидуальной защиты</a:t>
            </a:r>
            <a:r>
              <a:rPr lang="ru-RU" altLang="ru-RU" sz="1700" dirty="0">
                <a:latin typeface="Century" panose="02040604050505020304" pitchFamily="18" charset="0"/>
                <a:cs typeface="Arial" panose="020B0604020202020204" pitchFamily="34" charset="0"/>
              </a:rPr>
              <a:t>, </a:t>
            </a:r>
            <a:r>
              <a:rPr lang="ru-RU" altLang="ru-RU" sz="1700" b="1" dirty="0" smtClean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инструктаж по </a:t>
            </a:r>
            <a:r>
              <a:rPr lang="ru-RU" altLang="ru-RU" sz="1700" b="1" dirty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охране труда</a:t>
            </a:r>
            <a:r>
              <a:rPr lang="ru-RU" altLang="ru-RU" sz="1700" dirty="0">
                <a:latin typeface="Century" panose="02040604050505020304" pitchFamily="18" charset="0"/>
                <a:cs typeface="Arial" panose="020B0604020202020204" pitchFamily="34" charset="0"/>
              </a:rPr>
              <a:t>, </a:t>
            </a:r>
            <a:r>
              <a:rPr lang="ru-RU" altLang="ru-RU" sz="1700" b="1" dirty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стажировку на рабочем </a:t>
            </a:r>
            <a:r>
              <a:rPr lang="ru-RU" altLang="ru-RU" sz="1700" b="1" dirty="0" smtClean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месте </a:t>
            </a:r>
            <a:r>
              <a:rPr lang="ru-RU" altLang="ru-RU" sz="1700" dirty="0" smtClean="0">
                <a:latin typeface="Century" panose="02040604050505020304" pitchFamily="18" charset="0"/>
                <a:cs typeface="Arial" panose="020B0604020202020204" pitchFamily="34" charset="0"/>
              </a:rPr>
              <a:t>(для </a:t>
            </a:r>
            <a:r>
              <a:rPr lang="ru-RU" altLang="ru-RU" sz="1700" dirty="0">
                <a:latin typeface="Century" panose="02040604050505020304" pitchFamily="18" charset="0"/>
                <a:cs typeface="Arial" panose="020B0604020202020204" pitchFamily="34" charset="0"/>
              </a:rPr>
              <a:t>определенных категорий работников) и </a:t>
            </a:r>
            <a:r>
              <a:rPr lang="ru-RU" altLang="ru-RU" sz="1700" b="1" dirty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проверку знания требований охраны труда</a:t>
            </a:r>
            <a:r>
              <a:rPr lang="ru-RU" altLang="ru-RU" sz="1700" dirty="0">
                <a:latin typeface="Century" panose="02040604050505020304" pitchFamily="18" charset="0"/>
                <a:cs typeface="Arial" panose="020B0604020202020204" pitchFamily="34" charset="0"/>
              </a:rPr>
              <a:t>;</a:t>
            </a:r>
          </a:p>
          <a:p>
            <a:pPr indent="-3429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anose="05000000000000000000" pitchFamily="2" charset="2"/>
              <a:buChar char="Ø"/>
            </a:pPr>
            <a:endParaRPr lang="ru-RU" altLang="ru-RU" sz="1800" b="1" dirty="0" smtClean="0">
              <a:solidFill>
                <a:srgbClr val="FF0000"/>
              </a:solidFill>
              <a:latin typeface="Century" pitchFamily="18" charset="0"/>
              <a:cs typeface="Times New Roman" pitchFamily="18" charset="0"/>
            </a:endParaRPr>
          </a:p>
          <a:p>
            <a:pPr indent="-3429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anose="05000000000000000000" pitchFamily="2" charset="2"/>
              <a:buChar char="Ø"/>
            </a:pPr>
            <a:endParaRPr lang="ru-RU" altLang="ru-RU" sz="1800" b="1" dirty="0">
              <a:solidFill>
                <a:srgbClr val="FF0000"/>
              </a:solidFill>
              <a:latin typeface="Century" pitchFamily="18" charset="0"/>
              <a:cs typeface="Times New Roman" pitchFamily="18" charset="0"/>
            </a:endParaRPr>
          </a:p>
          <a:p>
            <a:pPr indent="-3429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anose="05000000000000000000" pitchFamily="2" charset="2"/>
              <a:buChar char="Ø"/>
            </a:pPr>
            <a:endParaRPr lang="ru-RU" altLang="ru-RU" sz="1800" b="1" dirty="0" smtClean="0">
              <a:solidFill>
                <a:srgbClr val="FF0000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4" cy="1143000"/>
          </a:xfrm>
        </p:spPr>
        <p:txBody>
          <a:bodyPr anchor="ctr">
            <a:noAutofit/>
          </a:bodyPr>
          <a:lstStyle/>
          <a:p>
            <a:pPr algn="ctr"/>
            <a:r>
              <a:rPr lang="ru-RU" alt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ОБЯЗАННОСТИ  </a:t>
            </a:r>
            <a:br>
              <a:rPr lang="ru-RU" alt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alt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РАБОТОДАТЕЛЯ</a:t>
            </a: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0" y="6504619"/>
            <a:ext cx="18351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prstClr val="black"/>
                </a:solidFill>
                <a:latin typeface="Arial" pitchFamily="34" charset="0"/>
              </a:rPr>
              <a:t>ст. </a:t>
            </a:r>
            <a:r>
              <a:rPr lang="ru-RU" altLang="ru-RU" sz="1800" b="1" dirty="0" smtClean="0">
                <a:solidFill>
                  <a:prstClr val="black"/>
                </a:solidFill>
                <a:latin typeface="Arial" pitchFamily="34" charset="0"/>
              </a:rPr>
              <a:t>214 </a:t>
            </a:r>
            <a:r>
              <a:rPr lang="ru-RU" altLang="ru-RU" sz="1800" b="1" dirty="0">
                <a:solidFill>
                  <a:prstClr val="black"/>
                </a:solidFill>
                <a:latin typeface="Arial" pitchFamily="34" charset="0"/>
              </a:rPr>
              <a:t>ТК РФ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08756"/>
            <a:ext cx="1152128" cy="11040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76257" y="308756"/>
            <a:ext cx="1155993" cy="11040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732" y="6003457"/>
            <a:ext cx="1206268" cy="836712"/>
          </a:xfrm>
          <a:prstGeom prst="rect">
            <a:avLst/>
          </a:prstGeom>
          <a:blipFill dpi="0" rotWithShape="1">
            <a:blip r:embed="rId6"/>
            <a:srcRect/>
            <a:tile tx="0" ty="0" sx="100000" sy="100000" flip="none" algn="tl"/>
          </a:blipFill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505527" y="3294112"/>
            <a:ext cx="84969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ОБЯЗАННОСТИ  </a:t>
            </a:r>
            <a:br>
              <a:rPr lang="ru-RU" alt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alt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РАБОТНИКА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8716" y="3356992"/>
            <a:ext cx="889944" cy="10076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9282" y="3356992"/>
            <a:ext cx="889944" cy="1008112"/>
          </a:xfrm>
          <a:prstGeom prst="rect">
            <a:avLst/>
          </a:prstGeom>
        </p:spPr>
      </p:pic>
      <p:sp>
        <p:nvSpPr>
          <p:cNvPr id="11" name="Объект 2"/>
          <p:cNvSpPr txBox="1">
            <a:spLocks/>
          </p:cNvSpPr>
          <p:nvPr/>
        </p:nvSpPr>
        <p:spPr>
          <a:xfrm>
            <a:off x="323850" y="4365104"/>
            <a:ext cx="8568630" cy="19040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383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41363" indent="-17145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6788" indent="-17303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08088" indent="-17303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44752" indent="-173736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82496" indent="-173736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73736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57984" indent="-173736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indent="-27305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ru-RU" altLang="ru-RU" sz="1700" b="1" dirty="0" smtClean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проходить </a:t>
            </a:r>
            <a:r>
              <a:rPr lang="ru-RU" altLang="ru-RU" sz="1700" dirty="0" smtClean="0">
                <a:latin typeface="Century" panose="02040604050505020304" pitchFamily="18" charset="0"/>
                <a:cs typeface="Arial" panose="020B0604020202020204" pitchFamily="34" charset="0"/>
              </a:rPr>
              <a:t>в установленном порядке </a:t>
            </a:r>
            <a:r>
              <a:rPr lang="ru-RU" altLang="ru-RU" sz="1700" b="1" dirty="0" smtClean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обучение </a:t>
            </a:r>
            <a:r>
              <a:rPr lang="ru-RU" altLang="ru-RU" sz="1700" dirty="0" smtClean="0">
                <a:latin typeface="Century" panose="02040604050505020304" pitchFamily="18" charset="0"/>
                <a:cs typeface="Arial" panose="020B0604020202020204" pitchFamily="34" charset="0"/>
              </a:rPr>
              <a:t>по охране труда, </a:t>
            </a:r>
            <a:br>
              <a:rPr lang="ru-RU" altLang="ru-RU" sz="1700" dirty="0" smtClean="0">
                <a:latin typeface="Century" panose="02040604050505020304" pitchFamily="18" charset="0"/>
                <a:cs typeface="Arial" panose="020B0604020202020204" pitchFamily="34" charset="0"/>
              </a:rPr>
            </a:br>
            <a:r>
              <a:rPr lang="ru-RU" altLang="ru-RU" sz="1700" dirty="0" smtClean="0">
                <a:latin typeface="Century" panose="02040604050505020304" pitchFamily="18" charset="0"/>
                <a:cs typeface="Arial" panose="020B0604020202020204" pitchFamily="34" charset="0"/>
              </a:rPr>
              <a:t>в том числе обучение безопасным методам и приемам выполнения работ, обучение по оказанию первой помощи пострадавшим на производстве, обучение </a:t>
            </a:r>
            <a:r>
              <a:rPr lang="ru-RU" altLang="ru-RU" sz="1700" b="1" dirty="0" smtClean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по использованию (применению) средств индивидуальной защиты</a:t>
            </a:r>
            <a:r>
              <a:rPr lang="ru-RU" altLang="ru-RU" sz="1700" dirty="0" smtClean="0">
                <a:latin typeface="Century" panose="02040604050505020304" pitchFamily="18" charset="0"/>
                <a:cs typeface="Arial" panose="020B0604020202020204" pitchFamily="34" charset="0"/>
              </a:rPr>
              <a:t>, инструктаж по охране труда, стажировку на рабочем месте </a:t>
            </a:r>
            <a:br>
              <a:rPr lang="ru-RU" altLang="ru-RU" sz="1700" dirty="0" smtClean="0">
                <a:latin typeface="Century" panose="02040604050505020304" pitchFamily="18" charset="0"/>
                <a:cs typeface="Arial" panose="020B0604020202020204" pitchFamily="34" charset="0"/>
              </a:rPr>
            </a:br>
            <a:r>
              <a:rPr lang="ru-RU" altLang="ru-RU" sz="1700" dirty="0" smtClean="0">
                <a:latin typeface="Century" panose="02040604050505020304" pitchFamily="18" charset="0"/>
                <a:cs typeface="Arial" panose="020B0604020202020204" pitchFamily="34" charset="0"/>
              </a:rPr>
              <a:t>(для определенных категорий работников) и проверку знания требований охраны труда.</a:t>
            </a:r>
            <a:endParaRPr lang="ru-RU" altLang="ru-RU" sz="1700" dirty="0">
              <a:latin typeface="Century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1823290" y="6465452"/>
            <a:ext cx="18351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prstClr val="black"/>
                </a:solidFill>
                <a:latin typeface="Arial" pitchFamily="34" charset="0"/>
              </a:rPr>
              <a:t>ст. </a:t>
            </a:r>
            <a:r>
              <a:rPr lang="ru-RU" altLang="ru-RU" sz="1800" b="1" dirty="0" smtClean="0">
                <a:solidFill>
                  <a:prstClr val="black"/>
                </a:solidFill>
                <a:latin typeface="Arial" pitchFamily="34" charset="0"/>
              </a:rPr>
              <a:t>215 </a:t>
            </a:r>
            <a:r>
              <a:rPr lang="ru-RU" altLang="ru-RU" sz="1800" b="1" dirty="0">
                <a:solidFill>
                  <a:prstClr val="black"/>
                </a:solidFill>
                <a:latin typeface="Arial" pitchFamily="34" charset="0"/>
              </a:rPr>
              <a:t>ТК РФ</a:t>
            </a:r>
          </a:p>
        </p:txBody>
      </p:sp>
    </p:spTree>
    <p:extLst>
      <p:ext uri="{BB962C8B-B14F-4D97-AF65-F5344CB8AC3E}">
        <p14:creationId xmlns:p14="http://schemas.microsoft.com/office/powerpoint/2010/main" val="159653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251520" y="1268760"/>
            <a:ext cx="8640960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383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41363" indent="-17145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6788" indent="-17303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08088" indent="-17303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44752" indent="-173736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82496" indent="-173736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73736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57984" indent="-173736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444500" algn="l"/>
              </a:tabLst>
            </a:pPr>
            <a:endParaRPr lang="ru-RU" sz="19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444500" algn="l"/>
              </a:tabLst>
            </a:pPr>
            <a:endParaRPr lang="ru-RU" sz="19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444500" algn="l"/>
              </a:tabLst>
            </a:pPr>
            <a:endParaRPr lang="ru-RU" sz="19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91555" y="224907"/>
            <a:ext cx="8712968" cy="1143000"/>
          </a:xfrm>
          <a:noFill/>
          <a:ln>
            <a:noFill/>
          </a:ln>
          <a:effectLst/>
        </p:spPr>
        <p:txBody>
          <a:bodyPr anchor="ctr">
            <a:no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Изменено название и содержание статьи 219 </a:t>
            </a:r>
            <a:br>
              <a:rPr lang="ru-RU" sz="2800" b="1" dirty="0">
                <a:solidFill>
                  <a:srgbClr val="0070C0"/>
                </a:solidFill>
              </a:rPr>
            </a:br>
            <a:r>
              <a:rPr lang="ru-RU" sz="2800" b="1" dirty="0">
                <a:solidFill>
                  <a:srgbClr val="0070C0"/>
                </a:solidFill>
              </a:rPr>
              <a:t>«Обучение по охране труда</a:t>
            </a:r>
            <a:r>
              <a:rPr lang="ru-RU" sz="2800" b="1" dirty="0" smtClean="0">
                <a:solidFill>
                  <a:srgbClr val="0070C0"/>
                </a:solidFill>
              </a:rPr>
              <a:t>»</a:t>
            </a:r>
            <a:endParaRPr lang="ru-RU" sz="2800" b="1" dirty="0">
              <a:solidFill>
                <a:srgbClr val="0070C0"/>
              </a:solidFill>
              <a:effectLst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5516" y="1988841"/>
            <a:ext cx="3420380" cy="374761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7524" y="2123709"/>
            <a:ext cx="327636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FF00"/>
                </a:solidFill>
              </a:rPr>
              <a:t>Постановление Минтруда РФ и Минобразования РФ </a:t>
            </a:r>
            <a:r>
              <a:rPr lang="ru-RU" sz="2000" b="1" dirty="0" smtClean="0">
                <a:solidFill>
                  <a:srgbClr val="FFFF00"/>
                </a:solidFill>
              </a:rPr>
              <a:t/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 smtClean="0">
                <a:solidFill>
                  <a:srgbClr val="FFFF00"/>
                </a:solidFill>
              </a:rPr>
              <a:t>от 13.01.2003 </a:t>
            </a:r>
            <a:r>
              <a:rPr lang="ru-RU" sz="2000" b="1" dirty="0">
                <a:solidFill>
                  <a:srgbClr val="FFFF00"/>
                </a:solidFill>
              </a:rPr>
              <a:t>г. </a:t>
            </a:r>
            <a:r>
              <a:rPr lang="ru-RU" sz="2000" b="1" dirty="0" smtClean="0">
                <a:solidFill>
                  <a:srgbClr val="FFFF00"/>
                </a:solidFill>
              </a:rPr>
              <a:t>№ 1/29 </a:t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 smtClean="0">
                <a:solidFill>
                  <a:srgbClr val="FFFF00"/>
                </a:solidFill>
              </a:rPr>
              <a:t>«Об </a:t>
            </a:r>
            <a:r>
              <a:rPr lang="ru-RU" sz="2000" b="1" dirty="0">
                <a:solidFill>
                  <a:srgbClr val="FFFF00"/>
                </a:solidFill>
              </a:rPr>
              <a:t>утверждении Порядка обучения </a:t>
            </a:r>
            <a:r>
              <a:rPr lang="ru-RU" sz="2000" b="1" dirty="0" smtClean="0">
                <a:solidFill>
                  <a:srgbClr val="FFFF00"/>
                </a:solidFill>
              </a:rPr>
              <a:t/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 smtClean="0">
                <a:solidFill>
                  <a:srgbClr val="FFFF00"/>
                </a:solidFill>
              </a:rPr>
              <a:t>по </a:t>
            </a:r>
            <a:r>
              <a:rPr lang="ru-RU" sz="2000" b="1" dirty="0">
                <a:solidFill>
                  <a:srgbClr val="FFFF00"/>
                </a:solidFill>
              </a:rPr>
              <a:t>охране труда и проверки знаний требований охраны труда работников </a:t>
            </a:r>
            <a:r>
              <a:rPr lang="ru-RU" sz="2000" b="1" dirty="0" smtClean="0">
                <a:solidFill>
                  <a:srgbClr val="FFFF00"/>
                </a:solidFill>
              </a:rPr>
              <a:t>организаций»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526856" y="1967061"/>
            <a:ext cx="3312368" cy="375722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32140" y="2200651"/>
            <a:ext cx="280831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>
                <a:solidFill>
                  <a:srgbClr val="FFFF00"/>
                </a:solidFill>
              </a:rPr>
              <a:t>Постановление Правительства РФ от </a:t>
            </a:r>
            <a:r>
              <a:rPr lang="ru-RU" sz="2100" b="1" dirty="0" smtClean="0">
                <a:solidFill>
                  <a:srgbClr val="FFFF00"/>
                </a:solidFill>
              </a:rPr>
              <a:t>24.12.2021</a:t>
            </a:r>
            <a:r>
              <a:rPr lang="ru-RU" sz="2100" b="1" dirty="0">
                <a:solidFill>
                  <a:srgbClr val="FFFF00"/>
                </a:solidFill>
              </a:rPr>
              <a:t> г. </a:t>
            </a:r>
            <a:r>
              <a:rPr lang="ru-RU" sz="2100" b="1" dirty="0" smtClean="0">
                <a:solidFill>
                  <a:srgbClr val="FFFF00"/>
                </a:solidFill>
              </a:rPr>
              <a:t>№</a:t>
            </a:r>
            <a:r>
              <a:rPr lang="ru-RU" sz="2100" b="1" dirty="0">
                <a:solidFill>
                  <a:srgbClr val="FFFF00"/>
                </a:solidFill>
              </a:rPr>
              <a:t> </a:t>
            </a:r>
            <a:r>
              <a:rPr lang="ru-RU" sz="2100" b="1" dirty="0" smtClean="0">
                <a:solidFill>
                  <a:srgbClr val="FFFF00"/>
                </a:solidFill>
              </a:rPr>
              <a:t>2464 </a:t>
            </a:r>
            <a:br>
              <a:rPr lang="ru-RU" sz="2100" b="1" dirty="0" smtClean="0">
                <a:solidFill>
                  <a:srgbClr val="FFFF00"/>
                </a:solidFill>
              </a:rPr>
            </a:br>
            <a:r>
              <a:rPr lang="ru-RU" sz="2100" b="1" dirty="0" smtClean="0">
                <a:solidFill>
                  <a:srgbClr val="FFFF00"/>
                </a:solidFill>
              </a:rPr>
              <a:t>«О </a:t>
            </a:r>
            <a:r>
              <a:rPr lang="ru-RU" sz="2100" b="1" dirty="0">
                <a:solidFill>
                  <a:srgbClr val="FFFF00"/>
                </a:solidFill>
              </a:rPr>
              <a:t>порядке обучения </a:t>
            </a:r>
            <a:endParaRPr lang="ru-RU" sz="2100" b="1" dirty="0" smtClean="0">
              <a:solidFill>
                <a:srgbClr val="FFFF00"/>
              </a:solidFill>
            </a:endParaRPr>
          </a:p>
          <a:p>
            <a:pPr algn="ctr"/>
            <a:r>
              <a:rPr lang="ru-RU" sz="2100" b="1" dirty="0" smtClean="0">
                <a:solidFill>
                  <a:srgbClr val="FFFF00"/>
                </a:solidFill>
              </a:rPr>
              <a:t>по </a:t>
            </a:r>
            <a:r>
              <a:rPr lang="ru-RU" sz="2100" b="1" dirty="0">
                <a:solidFill>
                  <a:srgbClr val="FFFF00"/>
                </a:solidFill>
              </a:rPr>
              <a:t>охране труда и проверки знания требований охраны </a:t>
            </a:r>
            <a:r>
              <a:rPr lang="ru-RU" sz="2100" b="1" dirty="0" smtClean="0">
                <a:solidFill>
                  <a:srgbClr val="FFFF00"/>
                </a:solidFill>
              </a:rPr>
              <a:t>труда»</a:t>
            </a:r>
            <a:endParaRPr lang="ru-RU" sz="2100" b="1" dirty="0">
              <a:solidFill>
                <a:srgbClr val="FFFF00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3707904" y="3356992"/>
            <a:ext cx="1728192" cy="1152128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430541" y="2106740"/>
            <a:ext cx="2988332" cy="347787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67544" y="2101933"/>
            <a:ext cx="2952328" cy="348748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Стрелка вниз 1"/>
          <p:cNvSpPr/>
          <p:nvPr/>
        </p:nvSpPr>
        <p:spPr>
          <a:xfrm>
            <a:off x="3941180" y="1268760"/>
            <a:ext cx="1206884" cy="2304256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732" y="6021288"/>
            <a:ext cx="1206268" cy="83671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466571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1143000"/>
          </a:xfrm>
          <a:noFill/>
          <a:ln>
            <a:noFill/>
          </a:ln>
          <a:effectLst/>
        </p:spPr>
        <p:txBody>
          <a:bodyPr anchor="ctr"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СОСТАВНЫЕ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 ЧАСТИ </a:t>
            </a:r>
            <a:r>
              <a:rPr lang="en-US" sz="2800" b="1" dirty="0" smtClean="0">
                <a:solidFill>
                  <a:srgbClr val="0070C0"/>
                </a:solidFill>
              </a:rPr>
              <a:t/>
            </a:r>
            <a:br>
              <a:rPr lang="en-US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ОБУЧЕНИЯ 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ПО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 ОХРАНЕ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 ТРУДА: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5536" y="1268760"/>
            <a:ext cx="8424936" cy="5256584"/>
          </a:xfrm>
        </p:spPr>
        <p:txBody>
          <a:bodyPr>
            <a:noAutofit/>
          </a:bodyPr>
          <a:lstStyle/>
          <a:p>
            <a:pPr marL="88900" indent="452438"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ru-RU" sz="1900" dirty="0">
                <a:latin typeface="Century" panose="02040604050505020304" pitchFamily="18" charset="0"/>
                <a:cs typeface="Arial" panose="020B0604020202020204" pitchFamily="34" charset="0"/>
              </a:rPr>
              <a:t>инструктажи по охране труда;</a:t>
            </a:r>
          </a:p>
          <a:p>
            <a:pPr marL="88900" indent="452438"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ru-RU" sz="1900" dirty="0">
                <a:latin typeface="Century" panose="02040604050505020304" pitchFamily="18" charset="0"/>
                <a:cs typeface="Arial" panose="020B0604020202020204" pitchFamily="34" charset="0"/>
              </a:rPr>
              <a:t>стажировки на рабочем месте (для определенных категорий работников);</a:t>
            </a:r>
          </a:p>
          <a:p>
            <a:pPr marL="88900" indent="452438"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ru-RU" sz="1900" dirty="0">
                <a:latin typeface="Century" panose="02040604050505020304" pitchFamily="18" charset="0"/>
                <a:cs typeface="Arial" panose="020B0604020202020204" pitchFamily="34" charset="0"/>
              </a:rPr>
              <a:t>обучение по оказанию первой помощи пострадавшим;</a:t>
            </a:r>
          </a:p>
          <a:p>
            <a:pPr marL="88900" indent="452438"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ru-RU" sz="1900" b="1" dirty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обучение по использованию (применению) средств индивидуальной защиты</a:t>
            </a:r>
            <a:r>
              <a:rPr lang="ru-RU" sz="1900" dirty="0">
                <a:latin typeface="Century" panose="02040604050505020304" pitchFamily="18" charset="0"/>
                <a:cs typeface="Arial" panose="020B0604020202020204" pitchFamily="34" charset="0"/>
              </a:rPr>
              <a:t>;</a:t>
            </a:r>
          </a:p>
          <a:p>
            <a:pPr marL="88900" indent="452438"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ru-RU" sz="1900" dirty="0">
                <a:latin typeface="Century" panose="02040604050505020304" pitchFamily="18" charset="0"/>
                <a:cs typeface="Arial" panose="020B0604020202020204" pitchFamily="34" charset="0"/>
              </a:rPr>
              <a:t>обучение по охране труда у работодателя, в том числе обучения безопасным методам и приёмам выполнения работ, или </a:t>
            </a:r>
            <a:r>
              <a:rPr lang="ru-RU" sz="1900" dirty="0" smtClean="0">
                <a:latin typeface="Century" panose="02040604050505020304" pitchFamily="18" charset="0"/>
                <a:cs typeface="Arial" panose="020B0604020202020204" pitchFamily="34" charset="0"/>
              </a:rPr>
              <a:t/>
            </a:r>
            <a:br>
              <a:rPr lang="ru-RU" sz="1900" dirty="0" smtClean="0">
                <a:latin typeface="Century" panose="02040604050505020304" pitchFamily="18" charset="0"/>
                <a:cs typeface="Arial" panose="020B0604020202020204" pitchFamily="34" charset="0"/>
              </a:rPr>
            </a:br>
            <a:r>
              <a:rPr lang="ru-RU" sz="1900" dirty="0" smtClean="0">
                <a:latin typeface="Century" panose="02040604050505020304" pitchFamily="18" charset="0"/>
                <a:cs typeface="Arial" panose="020B0604020202020204" pitchFamily="34" charset="0"/>
              </a:rPr>
              <a:t>в </a:t>
            </a:r>
            <a:r>
              <a:rPr lang="ru-RU" sz="1900" dirty="0">
                <a:latin typeface="Century" panose="02040604050505020304" pitchFamily="18" charset="0"/>
                <a:cs typeface="Arial" panose="020B0604020202020204" pitchFamily="34" charset="0"/>
              </a:rPr>
              <a:t>организациях, оказывающих услуги по проведению обучения </a:t>
            </a:r>
            <a:r>
              <a:rPr lang="ru-RU" sz="1900" dirty="0" smtClean="0">
                <a:latin typeface="Century" panose="02040604050505020304" pitchFamily="18" charset="0"/>
                <a:cs typeface="Arial" panose="020B0604020202020204" pitchFamily="34" charset="0"/>
              </a:rPr>
              <a:t/>
            </a:r>
            <a:br>
              <a:rPr lang="ru-RU" sz="1900" dirty="0" smtClean="0">
                <a:latin typeface="Century" panose="02040604050505020304" pitchFamily="18" charset="0"/>
                <a:cs typeface="Arial" panose="020B0604020202020204" pitchFamily="34" charset="0"/>
              </a:rPr>
            </a:br>
            <a:r>
              <a:rPr lang="ru-RU" sz="1900" dirty="0" smtClean="0">
                <a:latin typeface="Century" panose="02040604050505020304" pitchFamily="18" charset="0"/>
                <a:cs typeface="Arial" panose="020B0604020202020204" pitchFamily="34" charset="0"/>
              </a:rPr>
              <a:t>по </a:t>
            </a:r>
            <a:r>
              <a:rPr lang="ru-RU" sz="1900" dirty="0">
                <a:latin typeface="Century" panose="02040604050505020304" pitchFamily="18" charset="0"/>
                <a:cs typeface="Arial" panose="020B0604020202020204" pitchFamily="34" charset="0"/>
              </a:rPr>
              <a:t>охране труда</a:t>
            </a:r>
            <a:r>
              <a:rPr lang="ru-RU" sz="1900" dirty="0" smtClean="0">
                <a:latin typeface="Century" panose="02040604050505020304" pitchFamily="18" charset="0"/>
                <a:cs typeface="Arial" panose="020B0604020202020204" pitchFamily="34" charset="0"/>
              </a:rPr>
              <a:t>.</a:t>
            </a:r>
            <a:endParaRPr lang="ru-RU" sz="1900" dirty="0">
              <a:latin typeface="Century" panose="02040604050505020304" pitchFamily="18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732" y="6021288"/>
            <a:ext cx="1206268" cy="836712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</p:spPr>
      </p:pic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0" y="6504619"/>
            <a:ext cx="32038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solidFill>
                  <a:prstClr val="black"/>
                </a:solidFill>
                <a:latin typeface="Arial" pitchFamily="34" charset="0"/>
              </a:rPr>
              <a:t>Постановление № 2464</a:t>
            </a:r>
            <a:endParaRPr lang="ru-RU" altLang="ru-RU" sz="1800" b="1" dirty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96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1143000"/>
          </a:xfrm>
        </p:spPr>
        <p:txBody>
          <a:bodyPr anchor="ctr">
            <a:noAutofit/>
          </a:bodyPr>
          <a:lstStyle/>
          <a:p>
            <a:pPr algn="ctr"/>
            <a:r>
              <a:rPr lang="ru-RU" sz="2600" b="1" spc="100" dirty="0" smtClean="0">
                <a:solidFill>
                  <a:srgbClr val="0070C0"/>
                </a:solidFill>
                <a:latin typeface="Georgia" panose="02040502050405020303" pitchFamily="18" charset="0"/>
              </a:rPr>
              <a:t>ОБУЧЕНИ</a:t>
            </a:r>
            <a:r>
              <a:rPr lang="ru-RU" sz="2600" b="1" spc="100" dirty="0">
                <a:solidFill>
                  <a:srgbClr val="0070C0"/>
                </a:solidFill>
                <a:latin typeface="Georgia" panose="02040502050405020303" pitchFamily="18" charset="0"/>
              </a:rPr>
              <a:t>Е</a:t>
            </a:r>
            <a:r>
              <a:rPr lang="ru-RU" sz="2600" b="1" spc="100" dirty="0" smtClean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en-US" sz="2600" b="1" spc="100" dirty="0" smtClean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sz="2600" b="1" spc="100" dirty="0" smtClean="0">
                <a:solidFill>
                  <a:srgbClr val="0070C0"/>
                </a:solidFill>
                <a:latin typeface="Georgia" panose="02040502050405020303" pitchFamily="18" charset="0"/>
              </a:rPr>
              <a:t>ПО ИСПОЛЬЗОВАНИЮ (ПРИМЕНЕНИЮ) СРЕДСТВ ИНДИВИДУАЛЬНОЙ ЗАЩИТЫ:</a:t>
            </a:r>
            <a:endParaRPr lang="ru-RU" sz="2600" b="1" spc="100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4522812"/>
          </a:xfrm>
        </p:spPr>
        <p:txBody>
          <a:bodyPr>
            <a:noAutofit/>
          </a:bodyPr>
          <a:lstStyle/>
          <a:p>
            <a:pPr marL="0" indent="444500" algn="just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sz="1700" b="1" spc="100" dirty="0" smtClean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председатель</a:t>
            </a:r>
            <a:r>
              <a:rPr lang="ru-RU" sz="1700" spc="100" dirty="0" smtClean="0">
                <a:latin typeface="Century" panose="02040604050505020304" pitchFamily="18" charset="0"/>
                <a:cs typeface="Arial" panose="020B0604020202020204" pitchFamily="34" charset="0"/>
              </a:rPr>
              <a:t> </a:t>
            </a:r>
            <a:r>
              <a:rPr lang="ru-RU" sz="1700" spc="100" dirty="0">
                <a:latin typeface="Century" panose="02040604050505020304" pitchFamily="18" charset="0"/>
                <a:cs typeface="Arial" panose="020B0604020202020204" pitchFamily="34" charset="0"/>
              </a:rPr>
              <a:t>(заместители председателя) и </a:t>
            </a:r>
            <a:r>
              <a:rPr lang="ru-RU" sz="1700" b="1" spc="100" dirty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члены комиссий </a:t>
            </a:r>
            <a:r>
              <a:rPr lang="ru-RU" sz="1700" spc="100" dirty="0" smtClean="0">
                <a:latin typeface="Century" panose="02040604050505020304" pitchFamily="18" charset="0"/>
                <a:cs typeface="Arial" panose="020B0604020202020204" pitchFamily="34" charset="0"/>
              </a:rPr>
              <a:t/>
            </a:r>
            <a:br>
              <a:rPr lang="ru-RU" sz="1700" spc="100" dirty="0" smtClean="0">
                <a:latin typeface="Century" panose="02040604050505020304" pitchFamily="18" charset="0"/>
                <a:cs typeface="Arial" panose="020B0604020202020204" pitchFamily="34" charset="0"/>
              </a:rPr>
            </a:br>
            <a:r>
              <a:rPr lang="ru-RU" sz="1700" spc="100" dirty="0" smtClean="0">
                <a:latin typeface="Century" panose="02040604050505020304" pitchFamily="18" charset="0"/>
                <a:cs typeface="Arial" panose="020B0604020202020204" pitchFamily="34" charset="0"/>
              </a:rPr>
              <a:t>по использованию (применению) средств индивидуальной защиты;</a:t>
            </a:r>
            <a:endParaRPr lang="ru-RU" sz="1700" spc="100" dirty="0">
              <a:latin typeface="Century" panose="02040604050505020304" pitchFamily="18" charset="0"/>
              <a:cs typeface="Arial" panose="020B0604020202020204" pitchFamily="34" charset="0"/>
            </a:endParaRPr>
          </a:p>
          <a:p>
            <a:pPr marL="0" indent="444500" algn="just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sz="1700" b="1" spc="100" dirty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руководители и специалисты структурных подразделений</a:t>
            </a:r>
            <a:r>
              <a:rPr lang="ru-RU" sz="1700" spc="100" dirty="0">
                <a:latin typeface="Century" panose="02040604050505020304" pitchFamily="18" charset="0"/>
                <a:cs typeface="Arial" panose="020B0604020202020204" pitchFamily="34" charset="0"/>
              </a:rPr>
              <a:t>, руководители и </a:t>
            </a:r>
            <a:r>
              <a:rPr lang="ru-RU" sz="1700" b="1" spc="100" dirty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специалисты служб охраны труда</a:t>
            </a:r>
            <a:r>
              <a:rPr lang="ru-RU" sz="1700" spc="100" dirty="0">
                <a:latin typeface="Century" panose="02040604050505020304" pitchFamily="18" charset="0"/>
                <a:cs typeface="Arial" panose="020B0604020202020204" pitchFamily="34" charset="0"/>
              </a:rPr>
              <a:t>, лица, проводящие обучение по охране труда;</a:t>
            </a:r>
          </a:p>
          <a:p>
            <a:pPr marL="0" indent="444500" algn="just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sz="1700" b="1" spc="100" dirty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представители выборного профсоюзного органа</a:t>
            </a:r>
            <a:r>
              <a:rPr lang="ru-RU" sz="1700" spc="100" dirty="0">
                <a:latin typeface="Century" panose="02040604050505020304" pitchFamily="18" charset="0"/>
                <a:cs typeface="Arial" panose="020B0604020202020204" pitchFamily="34" charset="0"/>
              </a:rPr>
              <a:t>, представляющего интересы работников такой организации, в том числе уполномоченные (доверенные) лица по охране труда профессиональных союзов и </a:t>
            </a:r>
            <a:r>
              <a:rPr lang="ru-RU" sz="1700" spc="100" dirty="0" smtClean="0">
                <a:latin typeface="Century" panose="02040604050505020304" pitchFamily="18" charset="0"/>
                <a:cs typeface="Arial" panose="020B0604020202020204" pitchFamily="34" charset="0"/>
              </a:rPr>
              <a:t/>
            </a:r>
            <a:br>
              <a:rPr lang="ru-RU" sz="1700" spc="100" dirty="0" smtClean="0">
                <a:latin typeface="Century" panose="02040604050505020304" pitchFamily="18" charset="0"/>
                <a:cs typeface="Arial" panose="020B0604020202020204" pitchFamily="34" charset="0"/>
              </a:rPr>
            </a:br>
            <a:r>
              <a:rPr lang="ru-RU" sz="1700" spc="100" dirty="0" smtClean="0">
                <a:latin typeface="Century" panose="02040604050505020304" pitchFamily="18" charset="0"/>
                <a:cs typeface="Arial" panose="020B0604020202020204" pitchFamily="34" charset="0"/>
              </a:rPr>
              <a:t>иных </a:t>
            </a:r>
            <a:r>
              <a:rPr lang="ru-RU" sz="1700" spc="100" dirty="0">
                <a:latin typeface="Century" panose="02040604050505020304" pitchFamily="18" charset="0"/>
                <a:cs typeface="Arial" panose="020B0604020202020204" pitchFamily="34" charset="0"/>
              </a:rPr>
              <a:t>уполномоченных работниками представительных органов </a:t>
            </a:r>
            <a:r>
              <a:rPr lang="ru-RU" sz="1700" spc="100" dirty="0" smtClean="0">
                <a:latin typeface="Century" panose="02040604050505020304" pitchFamily="18" charset="0"/>
                <a:cs typeface="Arial" panose="020B0604020202020204" pitchFamily="34" charset="0"/>
              </a:rPr>
              <a:t/>
            </a:r>
            <a:br>
              <a:rPr lang="ru-RU" sz="1700" spc="100" dirty="0" smtClean="0">
                <a:latin typeface="Century" panose="02040604050505020304" pitchFamily="18" charset="0"/>
                <a:cs typeface="Arial" panose="020B0604020202020204" pitchFamily="34" charset="0"/>
              </a:rPr>
            </a:br>
            <a:r>
              <a:rPr lang="ru-RU" sz="1700" spc="100" dirty="0" smtClean="0">
                <a:latin typeface="Century" panose="02040604050505020304" pitchFamily="18" charset="0"/>
                <a:cs typeface="Arial" panose="020B0604020202020204" pitchFamily="34" charset="0"/>
              </a:rPr>
              <a:t>(</a:t>
            </a:r>
            <a:r>
              <a:rPr lang="ru-RU" sz="1700" spc="100" dirty="0">
                <a:latin typeface="Century" panose="02040604050505020304" pitchFamily="18" charset="0"/>
                <a:cs typeface="Arial" panose="020B0604020202020204" pitchFamily="34" charset="0"/>
              </a:rPr>
              <a:t>при наличии).</a:t>
            </a:r>
          </a:p>
          <a:p>
            <a:pPr marL="0" indent="444500" algn="just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sz="1700" b="1" spc="100" dirty="0">
                <a:solidFill>
                  <a:srgbClr val="FF0000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работники, применяющие средства индивидуальной защиты</a:t>
            </a:r>
            <a:r>
              <a:rPr lang="ru-RU" sz="1700" spc="100" dirty="0">
                <a:latin typeface="Century" panose="02040604050505020304" pitchFamily="18" charset="0"/>
                <a:cs typeface="Arial" panose="020B0604020202020204" pitchFamily="34" charset="0"/>
              </a:rPr>
              <a:t>, применение которых требует практических </a:t>
            </a:r>
            <a:r>
              <a:rPr lang="ru-RU" sz="1700" spc="100" dirty="0" smtClean="0">
                <a:latin typeface="Century" panose="02040604050505020304" pitchFamily="18" charset="0"/>
                <a:cs typeface="Arial" panose="020B0604020202020204" pitchFamily="34" charset="0"/>
              </a:rPr>
              <a:t>навыков.</a:t>
            </a:r>
            <a:endParaRPr lang="ru-RU" sz="1700" spc="100" dirty="0">
              <a:latin typeface="Century" panose="02040604050505020304" pitchFamily="18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732" y="6021288"/>
            <a:ext cx="1206268" cy="836712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</p:spPr>
      </p:pic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0" y="6504619"/>
            <a:ext cx="32038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solidFill>
                  <a:prstClr val="black"/>
                </a:solidFill>
                <a:latin typeface="Arial" pitchFamily="34" charset="0"/>
              </a:rPr>
              <a:t>Постановление № 2464</a:t>
            </a:r>
            <a:endParaRPr lang="ru-RU" altLang="ru-RU" sz="1800" b="1" dirty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224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_10793120_TF02886637_TF02886637.potx" id="{73ACD70C-3AB4-47AB-8335-319F4983FF55}" vid="{199FA249-678D-48C7-B7BC-DFDA8EECE67F}"/>
    </a:ext>
  </a:extLst>
</a:theme>
</file>

<file path=ppt/theme/theme2.xml><?xml version="1.0" encoding="utf-8"?>
<a:theme xmlns:a="http://schemas.openxmlformats.org/drawingml/2006/main" name="7_Тема1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_10793120_TF02886637_TF02886637.potx" id="{73ACD70C-3AB4-47AB-8335-319F4983FF55}" vid="{199FA249-678D-48C7-B7BC-DFDA8EECE67F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6501</TotalTime>
  <Words>874</Words>
  <Application>Microsoft Office PowerPoint</Application>
  <PresentationFormat>Экран (4:3)</PresentationFormat>
  <Paragraphs>133</Paragraphs>
  <Slides>28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8" baseType="lpstr">
      <vt:lpstr>Arial</vt:lpstr>
      <vt:lpstr>Calibri</vt:lpstr>
      <vt:lpstr>Century</vt:lpstr>
      <vt:lpstr>Corbel</vt:lpstr>
      <vt:lpstr>Georgia</vt:lpstr>
      <vt:lpstr>Palatino Linotype</vt:lpstr>
      <vt:lpstr>Times New Roman</vt:lpstr>
      <vt:lpstr>Wingdings</vt:lpstr>
      <vt:lpstr>Тема1</vt:lpstr>
      <vt:lpstr>7_Тема1</vt:lpstr>
      <vt:lpstr>Презентация PowerPoint</vt:lpstr>
      <vt:lpstr>Презентация PowerPoint</vt:lpstr>
      <vt:lpstr>Обеспечение СИЗ и  смывающими средствами</vt:lpstr>
      <vt:lpstr>Ответственность работодателя  в отношении СИЗ:</vt:lpstr>
      <vt:lpstr>ОБЯЗАННОСТИ   РАБОТОДАТЕЛЯ</vt:lpstr>
      <vt:lpstr>ОБЯЗАННОСТИ   РАБОТОДАТЕЛЯ</vt:lpstr>
      <vt:lpstr>Изменено название и содержание статьи 219  «Обучение по охране труда»</vt:lpstr>
      <vt:lpstr>СОСТАВНЫЕ  ЧАСТИ  ОБУЧЕНИЯ  ПО  ОХРАНЕ  ТРУДА:</vt:lpstr>
      <vt:lpstr>ОБУЧЕНИЕ  ПО ИСПОЛЬЗОВАНИЮ (ПРИМЕНЕНИЮ) СРЕДСТВ ИНДИВИДУАЛЬНОЙ ЗАЩИТЫ:</vt:lpstr>
      <vt:lpstr>ПРОГРАММА ОБУЧЕНИЯ   ПО ИСПОЛЬЗОВАНИЮ (ПРИМЕНЕНИЮ) СРЕДСТВ ИНДИВИДУАЛЬНОЙ ЗАЩИТЫ:</vt:lpstr>
      <vt:lpstr>ТРЕБОВАНИЯ  К  ОРГАНИЗАЦИИ ПРОЦЕССА  ОБУЧЕНИЯ</vt:lpstr>
      <vt:lpstr>Презентация PowerPoint</vt:lpstr>
      <vt:lpstr>Презентация PowerPoint</vt:lpstr>
      <vt:lpstr>ОБЯЗАННОСТИ   РАБОТОДАТЕЛЯ</vt:lpstr>
      <vt:lpstr>Обеспечение работников СИЗ и СОС </vt:lpstr>
      <vt:lpstr>Обеспечение СИЗ и смывающими средствами осуществляется:</vt:lpstr>
      <vt:lpstr>до 31.12.2024</vt:lpstr>
      <vt:lpstr>Решение об обеспечении работников СИЗ</vt:lpstr>
      <vt:lpstr>Обязанности работодателя  в отношении СИЗ:</vt:lpstr>
      <vt:lpstr>Приобретение СИЗ</vt:lpstr>
      <vt:lpstr>Структура Приказа Минтруда России  от 29.10.2021 № 767н «Об утверждении единых типовых норм выдачи СИЗ и смывающих средств»</vt:lpstr>
      <vt:lpstr>Презентация PowerPoint</vt:lpstr>
      <vt:lpstr>Презентация PowerPoint</vt:lpstr>
      <vt:lpstr>Презентация PowerPoint</vt:lpstr>
      <vt:lpstr>Выдача СИЗ индивидуального  учета</vt:lpstr>
      <vt:lpstr>АДМИНИСТРАТИВНАЯ ОТВЕТСТВЕННОСТЬ</vt:lpstr>
      <vt:lpstr>АДМИНИСТРАТИВНАЯ ОТВЕТСТВЕННОСТЬ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Охрана труда в организациях малого и бизнеса</dc:title>
  <dc:creator>Васюхин Дмитрий Владимирович</dc:creator>
  <cp:lastModifiedBy>DELL</cp:lastModifiedBy>
  <cp:revision>353</cp:revision>
  <cp:lastPrinted>2018-10-08T08:15:12Z</cp:lastPrinted>
  <dcterms:created xsi:type="dcterms:W3CDTF">2016-11-14T08:15:16Z</dcterms:created>
  <dcterms:modified xsi:type="dcterms:W3CDTF">2023-11-23T05:08:39Z</dcterms:modified>
</cp:coreProperties>
</file>